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1.xml" ContentType="application/inkml+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41" r:id="rId5"/>
    <p:sldMasterId id="2147483726" r:id="rId6"/>
  </p:sldMasterIdLst>
  <p:notesMasterIdLst>
    <p:notesMasterId r:id="rId49"/>
  </p:notesMasterIdLst>
  <p:sldIdLst>
    <p:sldId id="526" r:id="rId7"/>
    <p:sldId id="454" r:id="rId8"/>
    <p:sldId id="499" r:id="rId9"/>
    <p:sldId id="500" r:id="rId10"/>
    <p:sldId id="335" r:id="rId11"/>
    <p:sldId id="343" r:id="rId12"/>
    <p:sldId id="473" r:id="rId13"/>
    <p:sldId id="510" r:id="rId14"/>
    <p:sldId id="479" r:id="rId15"/>
    <p:sldId id="484" r:id="rId16"/>
    <p:sldId id="505" r:id="rId17"/>
    <p:sldId id="476" r:id="rId18"/>
    <p:sldId id="477" r:id="rId19"/>
    <p:sldId id="478" r:id="rId20"/>
    <p:sldId id="376" r:id="rId21"/>
    <p:sldId id="467" r:id="rId22"/>
    <p:sldId id="481" r:id="rId23"/>
    <p:sldId id="513" r:id="rId24"/>
    <p:sldId id="521" r:id="rId25"/>
    <p:sldId id="516" r:id="rId26"/>
    <p:sldId id="429" r:id="rId27"/>
    <p:sldId id="470" r:id="rId28"/>
    <p:sldId id="472" r:id="rId29"/>
    <p:sldId id="471" r:id="rId30"/>
    <p:sldId id="403" r:id="rId31"/>
    <p:sldId id="506" r:id="rId32"/>
    <p:sldId id="514" r:id="rId33"/>
    <p:sldId id="325" r:id="rId34"/>
    <p:sldId id="475" r:id="rId35"/>
    <p:sldId id="522" r:id="rId36"/>
    <p:sldId id="523" r:id="rId37"/>
    <p:sldId id="511" r:id="rId38"/>
    <p:sldId id="517" r:id="rId39"/>
    <p:sldId id="518" r:id="rId40"/>
    <p:sldId id="469" r:id="rId41"/>
    <p:sldId id="493" r:id="rId42"/>
    <p:sldId id="491" r:id="rId43"/>
    <p:sldId id="492" r:id="rId44"/>
    <p:sldId id="524" r:id="rId45"/>
    <p:sldId id="504" r:id="rId46"/>
    <p:sldId id="305" r:id="rId47"/>
    <p:sldId id="30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83C1BE91-468B-A557-04AE-59D33EECA98B}" name="Metz, Loretta - FPAC-NRCS, AZ" initials="MA" userId="S::loretta.metz@usda.gov::2b26dc92-d5c3-4839-9e28-e979d24780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24324"/>
    <a:srgbClr val="002D72"/>
    <a:srgbClr val="19567B"/>
    <a:srgbClr val="000000"/>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4083A6-4868-4648-806E-B22711D01F2B}" v="3" dt="2026-01-12T20:31:35.679"/>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34" autoAdjust="0"/>
    <p:restoredTop sz="82818" autoAdjust="0"/>
  </p:normalViewPr>
  <p:slideViewPr>
    <p:cSldViewPr snapToGrid="0">
      <p:cViewPr varScale="1">
        <p:scale>
          <a:sx n="91" d="100"/>
          <a:sy n="91" d="100"/>
        </p:scale>
        <p:origin x="1170" y="84"/>
      </p:cViewPr>
      <p:guideLst>
        <p:guide pos="144"/>
        <p:guide orient="horz" pos="2184"/>
      </p:guideLst>
    </p:cSldViewPr>
  </p:slideViewPr>
  <p:notesTextViewPr>
    <p:cViewPr>
      <p:scale>
        <a:sx n="3" d="2"/>
        <a:sy n="3" d="2"/>
      </p:scale>
      <p:origin x="0" y="0"/>
    </p:cViewPr>
  </p:notesTextViewPr>
  <p:sorterViewPr>
    <p:cViewPr>
      <p:scale>
        <a:sx n="100" d="100"/>
        <a:sy n="100" d="100"/>
      </p:scale>
      <p:origin x="0" y="-744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microsoft.com/office/2018/10/relationships/authors" Target="authors.xml"/><Relationship Id="rId8" Type="http://schemas.openxmlformats.org/officeDocument/2006/relationships/slide" Target="slides/slide2.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E54083A6-4868-4648-806E-B22711D01F2B}"/>
    <pc:docChg chg="modSld">
      <pc:chgData name="Koch, Carl - FPAC-NRCS, WV" userId="S::carl.koch@usda.gov::8f9ea627-f344-4264-ba95-70db19643af5" providerId="AD" clId="Web-{E54083A6-4868-4648-806E-B22711D01F2B}" dt="2026-01-12T20:31:35.679" v="2" actId="20577"/>
      <pc:docMkLst>
        <pc:docMk/>
      </pc:docMkLst>
      <pc:sldChg chg="modSp">
        <pc:chgData name="Koch, Carl - FPAC-NRCS, WV" userId="S::carl.koch@usda.gov::8f9ea627-f344-4264-ba95-70db19643af5" providerId="AD" clId="Web-{E54083A6-4868-4648-806E-B22711D01F2B}" dt="2026-01-12T20:31:35.679" v="2" actId="20577"/>
        <pc:sldMkLst>
          <pc:docMk/>
          <pc:sldMk cId="1155253476" sldId="526"/>
        </pc:sldMkLst>
        <pc:spChg chg="mod">
          <ac:chgData name="Koch, Carl - FPAC-NRCS, WV" userId="S::carl.koch@usda.gov::8f9ea627-f344-4264-ba95-70db19643af5" providerId="AD" clId="Web-{E54083A6-4868-4648-806E-B22711D01F2B}" dt="2026-01-12T20:31:35.679" v="2" actId="20577"/>
          <ac:spMkLst>
            <pc:docMk/>
            <pc:sldMk cId="1155253476" sldId="526"/>
            <ac:spMk id="7" creationId="{E24B5010-1C03-6E60-50DB-5C5573CF0A17}"/>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hyperlink" Target="https://www.fs.usda.gov/nac/practices/index.shtml" TargetMode="Externa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3" Type="http://schemas.openxmlformats.org/officeDocument/2006/relationships/hyperlink" Target="https://www.fs.usda.gov/nac/practices/index.shtml" TargetMode="External"/><Relationship Id="rId7" Type="http://schemas.openxmlformats.org/officeDocument/2006/relationships/image" Target="../media/image12.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15BE50-024C-44C2-85DF-5F11E5710E6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C5CA0C2-151D-4B75-97D0-24F514011B66}">
      <dgm:prSet custT="1"/>
      <dgm:spPr/>
      <dgm:t>
        <a:bodyPr/>
        <a:lstStyle/>
        <a:p>
          <a:pPr>
            <a:lnSpc>
              <a:spcPct val="100000"/>
            </a:lnSpc>
          </a:pPr>
          <a:r>
            <a:rPr lang="en-US" sz="1400" dirty="0"/>
            <a:t>“…</a:t>
          </a:r>
          <a:r>
            <a:rPr lang="en-US" sz="1400" b="0" i="0" dirty="0"/>
            <a:t>a management </a:t>
          </a:r>
          <a:r>
            <a:rPr lang="en-US" sz="1400" b="0" i="0" u="sng" dirty="0"/>
            <a:t>system</a:t>
          </a:r>
          <a:r>
            <a:rPr lang="en-US" sz="1400" b="0" i="0" dirty="0"/>
            <a:t> that combines agriculture and trees to </a:t>
          </a:r>
          <a:r>
            <a:rPr lang="en-US" sz="1400" b="0" i="0" u="sng" dirty="0"/>
            <a:t>address conservation needs </a:t>
          </a:r>
          <a:r>
            <a:rPr lang="en-US" sz="1400" b="0" i="0" dirty="0"/>
            <a:t>and build more profitable and </a:t>
          </a:r>
          <a:r>
            <a:rPr lang="en-US" sz="1400" b="0" i="0" u="sng" dirty="0"/>
            <a:t>weather-resilient </a:t>
          </a:r>
          <a:r>
            <a:rPr lang="en-US" sz="1400" b="0" i="0" dirty="0"/>
            <a:t>farms, ranches and communities. </a:t>
          </a:r>
          <a:r>
            <a:rPr lang="en-US" sz="1400" b="0" i="0" u="sng" dirty="0">
              <a:hlinkClick xmlns:r="http://schemas.openxmlformats.org/officeDocument/2006/relationships" r:id="rId1"/>
            </a:rPr>
            <a:t>Agroforestry practices</a:t>
          </a:r>
          <a:r>
            <a:rPr lang="en-US" sz="1400" b="0" i="0" dirty="0"/>
            <a:t> provide opportunities to </a:t>
          </a:r>
          <a:r>
            <a:rPr lang="en-US" sz="1400" b="0" i="0" u="sng" dirty="0"/>
            <a:t>integrate productivity and profitability </a:t>
          </a:r>
          <a:r>
            <a:rPr lang="en-US" sz="1400" b="0" i="0" dirty="0"/>
            <a:t>with </a:t>
          </a:r>
          <a:r>
            <a:rPr lang="en-US" sz="1400" b="0" i="0" u="sng" dirty="0"/>
            <a:t>environmental stewardship </a:t>
          </a:r>
          <a:r>
            <a:rPr lang="en-US" sz="1400" b="0" i="0" dirty="0"/>
            <a:t>resulting in </a:t>
          </a:r>
          <a:r>
            <a:rPr lang="en-US" sz="1400" b="0" i="0" u="sng" dirty="0"/>
            <a:t>healthy and sustainable agricultural systems</a:t>
          </a:r>
          <a:r>
            <a:rPr lang="en-US" sz="1400" b="0" i="0" dirty="0"/>
            <a:t> that can be passed on to future generations.” </a:t>
          </a:r>
          <a:r>
            <a:rPr lang="en-US" sz="1600" b="1" i="1" dirty="0"/>
            <a:t>National Agroforestry Center</a:t>
          </a:r>
          <a:endParaRPr lang="en-US" sz="1600" b="1" dirty="0"/>
        </a:p>
      </dgm:t>
    </dgm:pt>
    <dgm:pt modelId="{8F0322D0-7B65-4B6E-85B2-00638F00E3C5}" type="parTrans" cxnId="{F516779F-61D6-42BE-AE93-AAF285B1C7A9}">
      <dgm:prSet/>
      <dgm:spPr/>
      <dgm:t>
        <a:bodyPr/>
        <a:lstStyle/>
        <a:p>
          <a:endParaRPr lang="en-US"/>
        </a:p>
      </dgm:t>
    </dgm:pt>
    <dgm:pt modelId="{BA9B39FC-B92F-46ED-97C6-A13CC008F735}" type="sibTrans" cxnId="{F516779F-61D6-42BE-AE93-AAF285B1C7A9}">
      <dgm:prSet/>
      <dgm:spPr/>
      <dgm:t>
        <a:bodyPr/>
        <a:lstStyle/>
        <a:p>
          <a:endParaRPr lang="en-US"/>
        </a:p>
      </dgm:t>
    </dgm:pt>
    <dgm:pt modelId="{264F86EC-3EA4-402A-927A-009162B685D6}">
      <dgm:prSet custT="1"/>
      <dgm:spPr/>
      <dgm:t>
        <a:bodyPr/>
        <a:lstStyle/>
        <a:p>
          <a:pPr>
            <a:lnSpc>
              <a:spcPct val="100000"/>
            </a:lnSpc>
          </a:pPr>
          <a:r>
            <a:rPr lang="en-US" sz="1400" b="0" i="0" dirty="0"/>
            <a:t>“…an intensive land management system that optimizes the benefits from the biological interactions created when trees and/or shrubs are deliberately combined with crops and/or livestock…Within each agroforestry practice, </a:t>
          </a:r>
          <a:r>
            <a:rPr lang="en-US" sz="1400" b="0" i="1" dirty="0"/>
            <a:t>there is a continuum of options available to landowners depending o­n their own goals…” </a:t>
          </a:r>
          <a:r>
            <a:rPr lang="en-US" sz="1600" b="1" i="0" dirty="0"/>
            <a:t>Association for Temperate Agroforestry </a:t>
          </a:r>
          <a:endParaRPr lang="en-US" sz="1600" b="1" dirty="0"/>
        </a:p>
      </dgm:t>
    </dgm:pt>
    <dgm:pt modelId="{297308F1-A107-4253-BF73-0EE1A0F2AB0A}" type="parTrans" cxnId="{0C367729-EFF9-4ACD-A62A-321E59ACBF36}">
      <dgm:prSet/>
      <dgm:spPr/>
      <dgm:t>
        <a:bodyPr/>
        <a:lstStyle/>
        <a:p>
          <a:endParaRPr lang="en-US"/>
        </a:p>
      </dgm:t>
    </dgm:pt>
    <dgm:pt modelId="{ED093505-99F1-48BC-B686-4F092C275D26}" type="sibTrans" cxnId="{0C367729-EFF9-4ACD-A62A-321E59ACBF36}">
      <dgm:prSet/>
      <dgm:spPr/>
      <dgm:t>
        <a:bodyPr/>
        <a:lstStyle/>
        <a:p>
          <a:endParaRPr lang="en-US"/>
        </a:p>
      </dgm:t>
    </dgm:pt>
    <dgm:pt modelId="{26F3F032-CF00-49FC-83B5-F3A2385661C3}">
      <dgm:prSet custT="1"/>
      <dgm:spPr/>
      <dgm:t>
        <a:bodyPr/>
        <a:lstStyle/>
        <a:p>
          <a:pPr>
            <a:lnSpc>
              <a:spcPct val="100000"/>
            </a:lnSpc>
          </a:pPr>
          <a:r>
            <a:rPr lang="en-US" sz="1600" b="0" i="0" dirty="0"/>
            <a:t>“…Diversified farming and ranching systems that include trees and other perennial shrubs and crops.”  “…an umbrella term encompassing a variety of polycultural farming practices that intentionally integrate perennial trees and shrubs with other crops and/ or livestock.”  </a:t>
          </a:r>
          <a:r>
            <a:rPr lang="en-US" sz="1600" b="1" i="1" dirty="0"/>
            <a:t>Agroforestry Coalition</a:t>
          </a:r>
          <a:endParaRPr lang="en-US" sz="1600" b="1" dirty="0"/>
        </a:p>
      </dgm:t>
    </dgm:pt>
    <dgm:pt modelId="{CE5E65A2-E546-4D54-AAB8-D60DA9F9712C}" type="parTrans" cxnId="{C6D8124A-90B3-4E60-90DD-B70F2AA9D405}">
      <dgm:prSet/>
      <dgm:spPr/>
      <dgm:t>
        <a:bodyPr/>
        <a:lstStyle/>
        <a:p>
          <a:endParaRPr lang="en-US"/>
        </a:p>
      </dgm:t>
    </dgm:pt>
    <dgm:pt modelId="{6BD9B927-4724-4C57-A693-AB9CE81BB8EE}" type="sibTrans" cxnId="{C6D8124A-90B3-4E60-90DD-B70F2AA9D405}">
      <dgm:prSet/>
      <dgm:spPr/>
      <dgm:t>
        <a:bodyPr/>
        <a:lstStyle/>
        <a:p>
          <a:endParaRPr lang="en-US"/>
        </a:p>
      </dgm:t>
    </dgm:pt>
    <dgm:pt modelId="{48FB3F89-9600-4B52-8305-145032FE6B52}" type="pres">
      <dgm:prSet presAssocID="{1615BE50-024C-44C2-85DF-5F11E5710E6F}" presName="root" presStyleCnt="0">
        <dgm:presLayoutVars>
          <dgm:dir/>
          <dgm:resizeHandles val="exact"/>
        </dgm:presLayoutVars>
      </dgm:prSet>
      <dgm:spPr/>
    </dgm:pt>
    <dgm:pt modelId="{E1B87670-750B-455E-B01D-BB821BD2AAE7}" type="pres">
      <dgm:prSet presAssocID="{0C5CA0C2-151D-4B75-97D0-24F514011B66}" presName="compNode" presStyleCnt="0"/>
      <dgm:spPr/>
    </dgm:pt>
    <dgm:pt modelId="{FD1A86B3-C930-4F92-84C7-BDB1C1D13C4A}" type="pres">
      <dgm:prSet presAssocID="{0C5CA0C2-151D-4B75-97D0-24F514011B66}" presName="bgRect" presStyleLbl="bgShp" presStyleIdx="0" presStyleCnt="3" custLinFactNeighborX="298"/>
      <dgm:spPr/>
    </dgm:pt>
    <dgm:pt modelId="{11EF7DE2-51AB-4460-A788-471A9319D785}" type="pres">
      <dgm:prSet presAssocID="{0C5CA0C2-151D-4B75-97D0-24F514011B66}"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lant"/>
        </a:ext>
      </dgm:extLst>
    </dgm:pt>
    <dgm:pt modelId="{AFBC2412-5EC6-4ADA-A624-3CCE6686EFFF}" type="pres">
      <dgm:prSet presAssocID="{0C5CA0C2-151D-4B75-97D0-24F514011B66}" presName="spaceRect" presStyleCnt="0"/>
      <dgm:spPr/>
    </dgm:pt>
    <dgm:pt modelId="{80643CAE-F15F-4E16-A2BA-AE41E7D1B00A}" type="pres">
      <dgm:prSet presAssocID="{0C5CA0C2-151D-4B75-97D0-24F514011B66}" presName="parTx" presStyleLbl="revTx" presStyleIdx="0" presStyleCnt="3">
        <dgm:presLayoutVars>
          <dgm:chMax val="0"/>
          <dgm:chPref val="0"/>
        </dgm:presLayoutVars>
      </dgm:prSet>
      <dgm:spPr/>
    </dgm:pt>
    <dgm:pt modelId="{C018E8E0-3C01-4F3D-A715-D6D24EB6FF27}" type="pres">
      <dgm:prSet presAssocID="{BA9B39FC-B92F-46ED-97C6-A13CC008F735}" presName="sibTrans" presStyleCnt="0"/>
      <dgm:spPr/>
    </dgm:pt>
    <dgm:pt modelId="{7FB197C7-03A3-46B9-B9C1-66314878D13D}" type="pres">
      <dgm:prSet presAssocID="{264F86EC-3EA4-402A-927A-009162B685D6}" presName="compNode" presStyleCnt="0"/>
      <dgm:spPr/>
    </dgm:pt>
    <dgm:pt modelId="{FEAAF007-AB62-4A5B-AE7E-0D45D29279CD}" type="pres">
      <dgm:prSet presAssocID="{264F86EC-3EA4-402A-927A-009162B685D6}" presName="bgRect" presStyleLbl="bgShp" presStyleIdx="1" presStyleCnt="3"/>
      <dgm:spPr/>
    </dgm:pt>
    <dgm:pt modelId="{30B74998-692D-4450-8708-E7A4647EEC06}" type="pres">
      <dgm:prSet presAssocID="{264F86EC-3EA4-402A-927A-009162B685D6}"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eciduous tree"/>
        </a:ext>
      </dgm:extLst>
    </dgm:pt>
    <dgm:pt modelId="{FF9B0FBB-9E99-4C1E-B33C-F8091ED0204E}" type="pres">
      <dgm:prSet presAssocID="{264F86EC-3EA4-402A-927A-009162B685D6}" presName="spaceRect" presStyleCnt="0"/>
      <dgm:spPr/>
    </dgm:pt>
    <dgm:pt modelId="{2A69A7B7-45DB-4F90-8262-FDC1249B24B1}" type="pres">
      <dgm:prSet presAssocID="{264F86EC-3EA4-402A-927A-009162B685D6}" presName="parTx" presStyleLbl="revTx" presStyleIdx="1" presStyleCnt="3">
        <dgm:presLayoutVars>
          <dgm:chMax val="0"/>
          <dgm:chPref val="0"/>
        </dgm:presLayoutVars>
      </dgm:prSet>
      <dgm:spPr/>
    </dgm:pt>
    <dgm:pt modelId="{CB45E18C-A7F4-4248-A803-AAE33C45208F}" type="pres">
      <dgm:prSet presAssocID="{ED093505-99F1-48BC-B686-4F092C275D26}" presName="sibTrans" presStyleCnt="0"/>
      <dgm:spPr/>
    </dgm:pt>
    <dgm:pt modelId="{DCC73BC1-204E-4478-AC74-EB0D06424436}" type="pres">
      <dgm:prSet presAssocID="{26F3F032-CF00-49FC-83B5-F3A2385661C3}" presName="compNode" presStyleCnt="0"/>
      <dgm:spPr/>
    </dgm:pt>
    <dgm:pt modelId="{D09E83DF-A53D-47E8-8BCF-9365A59CCE95}" type="pres">
      <dgm:prSet presAssocID="{26F3F032-CF00-49FC-83B5-F3A2385661C3}" presName="bgRect" presStyleLbl="bgShp" presStyleIdx="2" presStyleCnt="3"/>
      <dgm:spPr/>
    </dgm:pt>
    <dgm:pt modelId="{C0B5CE13-F92C-4536-8CC1-2C154340FA2B}" type="pres">
      <dgm:prSet presAssocID="{26F3F032-CF00-49FC-83B5-F3A2385661C3}"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Farm scene"/>
        </a:ext>
      </dgm:extLst>
    </dgm:pt>
    <dgm:pt modelId="{4350612E-44AA-4C56-97D6-EC0A7DEA6DD2}" type="pres">
      <dgm:prSet presAssocID="{26F3F032-CF00-49FC-83B5-F3A2385661C3}" presName="spaceRect" presStyleCnt="0"/>
      <dgm:spPr/>
    </dgm:pt>
    <dgm:pt modelId="{8C423529-5ED4-48B0-9D5E-E35A7003677E}" type="pres">
      <dgm:prSet presAssocID="{26F3F032-CF00-49FC-83B5-F3A2385661C3}" presName="parTx" presStyleLbl="revTx" presStyleIdx="2" presStyleCnt="3">
        <dgm:presLayoutVars>
          <dgm:chMax val="0"/>
          <dgm:chPref val="0"/>
        </dgm:presLayoutVars>
      </dgm:prSet>
      <dgm:spPr/>
    </dgm:pt>
  </dgm:ptLst>
  <dgm:cxnLst>
    <dgm:cxn modelId="{FBB11C1A-AB83-45D7-B9A0-99BB37093661}" type="presOf" srcId="{0C5CA0C2-151D-4B75-97D0-24F514011B66}" destId="{80643CAE-F15F-4E16-A2BA-AE41E7D1B00A}" srcOrd="0" destOrd="0" presId="urn:microsoft.com/office/officeart/2018/2/layout/IconVerticalSolidList"/>
    <dgm:cxn modelId="{0C367729-EFF9-4ACD-A62A-321E59ACBF36}" srcId="{1615BE50-024C-44C2-85DF-5F11E5710E6F}" destId="{264F86EC-3EA4-402A-927A-009162B685D6}" srcOrd="1" destOrd="0" parTransId="{297308F1-A107-4253-BF73-0EE1A0F2AB0A}" sibTransId="{ED093505-99F1-48BC-B686-4F092C275D26}"/>
    <dgm:cxn modelId="{C6D8124A-90B3-4E60-90DD-B70F2AA9D405}" srcId="{1615BE50-024C-44C2-85DF-5F11E5710E6F}" destId="{26F3F032-CF00-49FC-83B5-F3A2385661C3}" srcOrd="2" destOrd="0" parTransId="{CE5E65A2-E546-4D54-AAB8-D60DA9F9712C}" sibTransId="{6BD9B927-4724-4C57-A693-AB9CE81BB8EE}"/>
    <dgm:cxn modelId="{7D19006D-F7F6-4D76-86E2-0E2D377524C8}" type="presOf" srcId="{1615BE50-024C-44C2-85DF-5F11E5710E6F}" destId="{48FB3F89-9600-4B52-8305-145032FE6B52}" srcOrd="0" destOrd="0" presId="urn:microsoft.com/office/officeart/2018/2/layout/IconVerticalSolidList"/>
    <dgm:cxn modelId="{F516779F-61D6-42BE-AE93-AAF285B1C7A9}" srcId="{1615BE50-024C-44C2-85DF-5F11E5710E6F}" destId="{0C5CA0C2-151D-4B75-97D0-24F514011B66}" srcOrd="0" destOrd="0" parTransId="{8F0322D0-7B65-4B6E-85B2-00638F00E3C5}" sibTransId="{BA9B39FC-B92F-46ED-97C6-A13CC008F735}"/>
    <dgm:cxn modelId="{03C9AEB6-8357-4775-B698-6D6A317FAE1C}" type="presOf" srcId="{264F86EC-3EA4-402A-927A-009162B685D6}" destId="{2A69A7B7-45DB-4F90-8262-FDC1249B24B1}" srcOrd="0" destOrd="0" presId="urn:microsoft.com/office/officeart/2018/2/layout/IconVerticalSolidList"/>
    <dgm:cxn modelId="{A482E6ED-D828-417C-B820-03FC04CBC2F1}" type="presOf" srcId="{26F3F032-CF00-49FC-83B5-F3A2385661C3}" destId="{8C423529-5ED4-48B0-9D5E-E35A7003677E}" srcOrd="0" destOrd="0" presId="urn:microsoft.com/office/officeart/2018/2/layout/IconVerticalSolidList"/>
    <dgm:cxn modelId="{33618516-849F-4264-A68A-F910B1F87073}" type="presParOf" srcId="{48FB3F89-9600-4B52-8305-145032FE6B52}" destId="{E1B87670-750B-455E-B01D-BB821BD2AAE7}" srcOrd="0" destOrd="0" presId="urn:microsoft.com/office/officeart/2018/2/layout/IconVerticalSolidList"/>
    <dgm:cxn modelId="{79656D7E-1F34-488D-AD08-FCAE166D7D7C}" type="presParOf" srcId="{E1B87670-750B-455E-B01D-BB821BD2AAE7}" destId="{FD1A86B3-C930-4F92-84C7-BDB1C1D13C4A}" srcOrd="0" destOrd="0" presId="urn:microsoft.com/office/officeart/2018/2/layout/IconVerticalSolidList"/>
    <dgm:cxn modelId="{EA36C255-3FA1-4EBF-A518-403B1AB31338}" type="presParOf" srcId="{E1B87670-750B-455E-B01D-BB821BD2AAE7}" destId="{11EF7DE2-51AB-4460-A788-471A9319D785}" srcOrd="1" destOrd="0" presId="urn:microsoft.com/office/officeart/2018/2/layout/IconVerticalSolidList"/>
    <dgm:cxn modelId="{77D63A61-C413-44DE-995F-A9F2104D70FB}" type="presParOf" srcId="{E1B87670-750B-455E-B01D-BB821BD2AAE7}" destId="{AFBC2412-5EC6-4ADA-A624-3CCE6686EFFF}" srcOrd="2" destOrd="0" presId="urn:microsoft.com/office/officeart/2018/2/layout/IconVerticalSolidList"/>
    <dgm:cxn modelId="{472E81CC-7482-40E1-8EB1-25A5BC418448}" type="presParOf" srcId="{E1B87670-750B-455E-B01D-BB821BD2AAE7}" destId="{80643CAE-F15F-4E16-A2BA-AE41E7D1B00A}" srcOrd="3" destOrd="0" presId="urn:microsoft.com/office/officeart/2018/2/layout/IconVerticalSolidList"/>
    <dgm:cxn modelId="{F87EAB97-AD63-4A92-AB6A-90D0BC9C70E4}" type="presParOf" srcId="{48FB3F89-9600-4B52-8305-145032FE6B52}" destId="{C018E8E0-3C01-4F3D-A715-D6D24EB6FF27}" srcOrd="1" destOrd="0" presId="urn:microsoft.com/office/officeart/2018/2/layout/IconVerticalSolidList"/>
    <dgm:cxn modelId="{2B01453A-48F0-4CE7-9D10-AA49841C2D43}" type="presParOf" srcId="{48FB3F89-9600-4B52-8305-145032FE6B52}" destId="{7FB197C7-03A3-46B9-B9C1-66314878D13D}" srcOrd="2" destOrd="0" presId="urn:microsoft.com/office/officeart/2018/2/layout/IconVerticalSolidList"/>
    <dgm:cxn modelId="{71BC67CA-20CF-4874-A8E5-03C8DA510717}" type="presParOf" srcId="{7FB197C7-03A3-46B9-B9C1-66314878D13D}" destId="{FEAAF007-AB62-4A5B-AE7E-0D45D29279CD}" srcOrd="0" destOrd="0" presId="urn:microsoft.com/office/officeart/2018/2/layout/IconVerticalSolidList"/>
    <dgm:cxn modelId="{3E897CB0-235A-409A-AD77-A36E457D7D22}" type="presParOf" srcId="{7FB197C7-03A3-46B9-B9C1-66314878D13D}" destId="{30B74998-692D-4450-8708-E7A4647EEC06}" srcOrd="1" destOrd="0" presId="urn:microsoft.com/office/officeart/2018/2/layout/IconVerticalSolidList"/>
    <dgm:cxn modelId="{8A1B78E9-7C46-4A95-A9DE-3D3C0952B40F}" type="presParOf" srcId="{7FB197C7-03A3-46B9-B9C1-66314878D13D}" destId="{FF9B0FBB-9E99-4C1E-B33C-F8091ED0204E}" srcOrd="2" destOrd="0" presId="urn:microsoft.com/office/officeart/2018/2/layout/IconVerticalSolidList"/>
    <dgm:cxn modelId="{0ECA6BFC-1D90-4FFD-9614-8BA2CF91EA84}" type="presParOf" srcId="{7FB197C7-03A3-46B9-B9C1-66314878D13D}" destId="{2A69A7B7-45DB-4F90-8262-FDC1249B24B1}" srcOrd="3" destOrd="0" presId="urn:microsoft.com/office/officeart/2018/2/layout/IconVerticalSolidList"/>
    <dgm:cxn modelId="{910F3AFF-BBEC-4B3E-B125-7DE30D4DD7AD}" type="presParOf" srcId="{48FB3F89-9600-4B52-8305-145032FE6B52}" destId="{CB45E18C-A7F4-4248-A803-AAE33C45208F}" srcOrd="3" destOrd="0" presId="urn:microsoft.com/office/officeart/2018/2/layout/IconVerticalSolidList"/>
    <dgm:cxn modelId="{FF7BE6B3-2062-45F0-BE6A-37A460B77A4D}" type="presParOf" srcId="{48FB3F89-9600-4B52-8305-145032FE6B52}" destId="{DCC73BC1-204E-4478-AC74-EB0D06424436}" srcOrd="4" destOrd="0" presId="urn:microsoft.com/office/officeart/2018/2/layout/IconVerticalSolidList"/>
    <dgm:cxn modelId="{D087A8B4-EEE1-48D3-BF9F-C34096D370BE}" type="presParOf" srcId="{DCC73BC1-204E-4478-AC74-EB0D06424436}" destId="{D09E83DF-A53D-47E8-8BCF-9365A59CCE95}" srcOrd="0" destOrd="0" presId="urn:microsoft.com/office/officeart/2018/2/layout/IconVerticalSolidList"/>
    <dgm:cxn modelId="{8DB50051-F4FE-4A5E-A4A5-D86CA0BED854}" type="presParOf" srcId="{DCC73BC1-204E-4478-AC74-EB0D06424436}" destId="{C0B5CE13-F92C-4536-8CC1-2C154340FA2B}" srcOrd="1" destOrd="0" presId="urn:microsoft.com/office/officeart/2018/2/layout/IconVerticalSolidList"/>
    <dgm:cxn modelId="{A8C5D917-D26B-4E3B-AE10-31D0457A5D94}" type="presParOf" srcId="{DCC73BC1-204E-4478-AC74-EB0D06424436}" destId="{4350612E-44AA-4C56-97D6-EC0A7DEA6DD2}" srcOrd="2" destOrd="0" presId="urn:microsoft.com/office/officeart/2018/2/layout/IconVerticalSolidList"/>
    <dgm:cxn modelId="{E1759E1C-B61D-46E9-A2EA-2CC6C5D32FDA}" type="presParOf" srcId="{DCC73BC1-204E-4478-AC74-EB0D06424436}" destId="{8C423529-5ED4-48B0-9D5E-E35A7003677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714408-F06C-450A-A95E-BC2AF14FF81E}"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2DFEE9DC-2E99-4945-BC2D-DEA500F25BDC}">
      <dgm:prSet/>
      <dgm:spPr/>
      <dgm:t>
        <a:bodyPr/>
        <a:lstStyle/>
        <a:p>
          <a:r>
            <a:rPr lang="en-US" dirty="0"/>
            <a:t>Enhanced Production</a:t>
          </a:r>
        </a:p>
      </dgm:t>
    </dgm:pt>
    <dgm:pt modelId="{C15DC37D-C158-40CF-8409-7BDBF904F634}" type="parTrans" cxnId="{C1A05375-C711-45CC-ABAB-2ED89D1EB607}">
      <dgm:prSet/>
      <dgm:spPr/>
      <dgm:t>
        <a:bodyPr/>
        <a:lstStyle/>
        <a:p>
          <a:endParaRPr lang="en-US"/>
        </a:p>
      </dgm:t>
    </dgm:pt>
    <dgm:pt modelId="{F3408655-E98E-471A-BA91-2B65B7D82A00}" type="sibTrans" cxnId="{C1A05375-C711-45CC-ABAB-2ED89D1EB607}">
      <dgm:prSet/>
      <dgm:spPr/>
      <dgm:t>
        <a:bodyPr/>
        <a:lstStyle/>
        <a:p>
          <a:endParaRPr lang="en-US"/>
        </a:p>
      </dgm:t>
    </dgm:pt>
    <dgm:pt modelId="{2654A714-440A-4637-9404-1511F32A0339}">
      <dgm:prSet/>
      <dgm:spPr/>
      <dgm:t>
        <a:bodyPr/>
        <a:lstStyle/>
        <a:p>
          <a:r>
            <a:rPr lang="en-US" dirty="0"/>
            <a:t>Cultural and Societal</a:t>
          </a:r>
        </a:p>
      </dgm:t>
    </dgm:pt>
    <dgm:pt modelId="{E7856C6D-FAC9-4E14-8336-791D682516C4}" type="parTrans" cxnId="{D740519F-48D0-4E90-8525-0988E9C238B3}">
      <dgm:prSet/>
      <dgm:spPr/>
      <dgm:t>
        <a:bodyPr/>
        <a:lstStyle/>
        <a:p>
          <a:endParaRPr lang="en-US"/>
        </a:p>
      </dgm:t>
    </dgm:pt>
    <dgm:pt modelId="{7A5FC688-41B4-4543-8E2C-22174D13409C}" type="sibTrans" cxnId="{D740519F-48D0-4E90-8525-0988E9C238B3}">
      <dgm:prSet/>
      <dgm:spPr/>
      <dgm:t>
        <a:bodyPr/>
        <a:lstStyle/>
        <a:p>
          <a:endParaRPr lang="en-US"/>
        </a:p>
      </dgm:t>
    </dgm:pt>
    <dgm:pt modelId="{7193AC28-CBDA-4237-B9F7-234BF80D45D0}">
      <dgm:prSet/>
      <dgm:spPr/>
      <dgm:t>
        <a:bodyPr/>
        <a:lstStyle/>
        <a:p>
          <a:r>
            <a:rPr lang="en-US" dirty="0"/>
            <a:t>Food Security</a:t>
          </a:r>
        </a:p>
      </dgm:t>
    </dgm:pt>
    <dgm:pt modelId="{DBD9F63E-37F9-4CF0-8E35-A24F03CFEA0B}" type="parTrans" cxnId="{E268EEDB-97BB-4E7F-A2C5-DB914348EF8D}">
      <dgm:prSet/>
      <dgm:spPr/>
      <dgm:t>
        <a:bodyPr/>
        <a:lstStyle/>
        <a:p>
          <a:endParaRPr lang="en-US"/>
        </a:p>
      </dgm:t>
    </dgm:pt>
    <dgm:pt modelId="{2028B3C3-A213-49E8-A2A9-67A637A73A94}" type="sibTrans" cxnId="{E268EEDB-97BB-4E7F-A2C5-DB914348EF8D}">
      <dgm:prSet/>
      <dgm:spPr/>
      <dgm:t>
        <a:bodyPr/>
        <a:lstStyle/>
        <a:p>
          <a:endParaRPr lang="en-US"/>
        </a:p>
      </dgm:t>
    </dgm:pt>
    <dgm:pt modelId="{21300203-6C89-4FE3-B5C3-4FB5DA57CC10}" type="pres">
      <dgm:prSet presAssocID="{40714408-F06C-450A-A95E-BC2AF14FF81E}" presName="root" presStyleCnt="0">
        <dgm:presLayoutVars>
          <dgm:dir/>
          <dgm:resizeHandles val="exact"/>
        </dgm:presLayoutVars>
      </dgm:prSet>
      <dgm:spPr/>
    </dgm:pt>
    <dgm:pt modelId="{D69823BB-5183-4EE5-8DD4-B8163ABC2FA2}" type="pres">
      <dgm:prSet presAssocID="{2DFEE9DC-2E99-4945-BC2D-DEA500F25BDC}" presName="compNode" presStyleCnt="0"/>
      <dgm:spPr/>
    </dgm:pt>
    <dgm:pt modelId="{F82EBE97-312A-4F6A-967F-E41E59B5ECB0}" type="pres">
      <dgm:prSet presAssocID="{2DFEE9DC-2E99-4945-BC2D-DEA500F25BD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E35A21CB-C591-4590-8B6A-9C97EFC2F1F1}" type="pres">
      <dgm:prSet presAssocID="{2DFEE9DC-2E99-4945-BC2D-DEA500F25BDC}" presName="spaceRect" presStyleCnt="0"/>
      <dgm:spPr/>
    </dgm:pt>
    <dgm:pt modelId="{80E3E23C-9172-4060-8CAB-D1144A5F8056}" type="pres">
      <dgm:prSet presAssocID="{2DFEE9DC-2E99-4945-BC2D-DEA500F25BDC}" presName="textRect" presStyleLbl="revTx" presStyleIdx="0" presStyleCnt="3">
        <dgm:presLayoutVars>
          <dgm:chMax val="1"/>
          <dgm:chPref val="1"/>
        </dgm:presLayoutVars>
      </dgm:prSet>
      <dgm:spPr/>
    </dgm:pt>
    <dgm:pt modelId="{AE4EECE9-D459-4B8F-94FA-275643EEE31D}" type="pres">
      <dgm:prSet presAssocID="{F3408655-E98E-471A-BA91-2B65B7D82A00}" presName="sibTrans" presStyleCnt="0"/>
      <dgm:spPr/>
    </dgm:pt>
    <dgm:pt modelId="{CCFF8C1B-5BBD-4FA4-8737-746124B737C8}" type="pres">
      <dgm:prSet presAssocID="{2654A714-440A-4637-9404-1511F32A0339}" presName="compNode" presStyleCnt="0"/>
      <dgm:spPr/>
    </dgm:pt>
    <dgm:pt modelId="{2FAF80CA-6A8F-49B3-8D9E-CE0C120D1D55}" type="pres">
      <dgm:prSet presAssocID="{2654A714-440A-4637-9404-1511F32A033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BB99DB2C-583E-4468-BB06-69C883814A93}" type="pres">
      <dgm:prSet presAssocID="{2654A714-440A-4637-9404-1511F32A0339}" presName="spaceRect" presStyleCnt="0"/>
      <dgm:spPr/>
    </dgm:pt>
    <dgm:pt modelId="{DD12647A-508B-48C0-8592-724CF90EBE01}" type="pres">
      <dgm:prSet presAssocID="{2654A714-440A-4637-9404-1511F32A0339}" presName="textRect" presStyleLbl="revTx" presStyleIdx="1" presStyleCnt="3">
        <dgm:presLayoutVars>
          <dgm:chMax val="1"/>
          <dgm:chPref val="1"/>
        </dgm:presLayoutVars>
      </dgm:prSet>
      <dgm:spPr/>
    </dgm:pt>
    <dgm:pt modelId="{A0664629-3AFC-40E4-ADE5-9E072CDE066F}" type="pres">
      <dgm:prSet presAssocID="{7A5FC688-41B4-4543-8E2C-22174D13409C}" presName="sibTrans" presStyleCnt="0"/>
      <dgm:spPr/>
    </dgm:pt>
    <dgm:pt modelId="{93EB243E-7CB4-4758-9843-1A25409BDE33}" type="pres">
      <dgm:prSet presAssocID="{7193AC28-CBDA-4237-B9F7-234BF80D45D0}" presName="compNode" presStyleCnt="0"/>
      <dgm:spPr/>
    </dgm:pt>
    <dgm:pt modelId="{DD1D3227-8C4B-4C18-8416-2F89E64DBFF2}" type="pres">
      <dgm:prSet presAssocID="{7193AC28-CBDA-4237-B9F7-234BF80D45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k and knife"/>
        </a:ext>
      </dgm:extLst>
    </dgm:pt>
    <dgm:pt modelId="{D42EE7E5-9285-4D06-B65A-9456F9BE4413}" type="pres">
      <dgm:prSet presAssocID="{7193AC28-CBDA-4237-B9F7-234BF80D45D0}" presName="spaceRect" presStyleCnt="0"/>
      <dgm:spPr/>
    </dgm:pt>
    <dgm:pt modelId="{DD207F17-FCAA-43A6-B03F-8264BAFD2E91}" type="pres">
      <dgm:prSet presAssocID="{7193AC28-CBDA-4237-B9F7-234BF80D45D0}" presName="textRect" presStyleLbl="revTx" presStyleIdx="2" presStyleCnt="3">
        <dgm:presLayoutVars>
          <dgm:chMax val="1"/>
          <dgm:chPref val="1"/>
        </dgm:presLayoutVars>
      </dgm:prSet>
      <dgm:spPr/>
    </dgm:pt>
  </dgm:ptLst>
  <dgm:cxnLst>
    <dgm:cxn modelId="{59221117-369A-42C4-8CF2-BE0342C260C9}" type="presOf" srcId="{7193AC28-CBDA-4237-B9F7-234BF80D45D0}" destId="{DD207F17-FCAA-43A6-B03F-8264BAFD2E91}" srcOrd="0" destOrd="0" presId="urn:microsoft.com/office/officeart/2018/2/layout/IconLabelList"/>
    <dgm:cxn modelId="{647FC42C-44AF-4710-B1DF-A6F55C0135E4}" type="presOf" srcId="{2DFEE9DC-2E99-4945-BC2D-DEA500F25BDC}" destId="{80E3E23C-9172-4060-8CAB-D1144A5F8056}" srcOrd="0" destOrd="0" presId="urn:microsoft.com/office/officeart/2018/2/layout/IconLabelList"/>
    <dgm:cxn modelId="{C1A05375-C711-45CC-ABAB-2ED89D1EB607}" srcId="{40714408-F06C-450A-A95E-BC2AF14FF81E}" destId="{2DFEE9DC-2E99-4945-BC2D-DEA500F25BDC}" srcOrd="0" destOrd="0" parTransId="{C15DC37D-C158-40CF-8409-7BDBF904F634}" sibTransId="{F3408655-E98E-471A-BA91-2B65B7D82A00}"/>
    <dgm:cxn modelId="{D740519F-48D0-4E90-8525-0988E9C238B3}" srcId="{40714408-F06C-450A-A95E-BC2AF14FF81E}" destId="{2654A714-440A-4637-9404-1511F32A0339}" srcOrd="1" destOrd="0" parTransId="{E7856C6D-FAC9-4E14-8336-791D682516C4}" sibTransId="{7A5FC688-41B4-4543-8E2C-22174D13409C}"/>
    <dgm:cxn modelId="{E268EEDB-97BB-4E7F-A2C5-DB914348EF8D}" srcId="{40714408-F06C-450A-A95E-BC2AF14FF81E}" destId="{7193AC28-CBDA-4237-B9F7-234BF80D45D0}" srcOrd="2" destOrd="0" parTransId="{DBD9F63E-37F9-4CF0-8E35-A24F03CFEA0B}" sibTransId="{2028B3C3-A213-49E8-A2A9-67A637A73A94}"/>
    <dgm:cxn modelId="{FD1493ED-D66C-4715-97FA-FA778A2BF14C}" type="presOf" srcId="{2654A714-440A-4637-9404-1511F32A0339}" destId="{DD12647A-508B-48C0-8592-724CF90EBE01}" srcOrd="0" destOrd="0" presId="urn:microsoft.com/office/officeart/2018/2/layout/IconLabelList"/>
    <dgm:cxn modelId="{B77955F4-47FC-4571-A41C-4CC22497333D}" type="presOf" srcId="{40714408-F06C-450A-A95E-BC2AF14FF81E}" destId="{21300203-6C89-4FE3-B5C3-4FB5DA57CC10}" srcOrd="0" destOrd="0" presId="urn:microsoft.com/office/officeart/2018/2/layout/IconLabelList"/>
    <dgm:cxn modelId="{F236D812-EBA4-4099-8682-DBC4B524ACC5}" type="presParOf" srcId="{21300203-6C89-4FE3-B5C3-4FB5DA57CC10}" destId="{D69823BB-5183-4EE5-8DD4-B8163ABC2FA2}" srcOrd="0" destOrd="0" presId="urn:microsoft.com/office/officeart/2018/2/layout/IconLabelList"/>
    <dgm:cxn modelId="{29CC9373-3003-44C2-9A88-C8ADA9721B46}" type="presParOf" srcId="{D69823BB-5183-4EE5-8DD4-B8163ABC2FA2}" destId="{F82EBE97-312A-4F6A-967F-E41E59B5ECB0}" srcOrd="0" destOrd="0" presId="urn:microsoft.com/office/officeart/2018/2/layout/IconLabelList"/>
    <dgm:cxn modelId="{ABD0EC0E-14E9-4091-9C2A-2B14676F6F63}" type="presParOf" srcId="{D69823BB-5183-4EE5-8DD4-B8163ABC2FA2}" destId="{E35A21CB-C591-4590-8B6A-9C97EFC2F1F1}" srcOrd="1" destOrd="0" presId="urn:microsoft.com/office/officeart/2018/2/layout/IconLabelList"/>
    <dgm:cxn modelId="{2CF76CF1-A5C3-4B3F-AD4D-C531EF9BD6F6}" type="presParOf" srcId="{D69823BB-5183-4EE5-8DD4-B8163ABC2FA2}" destId="{80E3E23C-9172-4060-8CAB-D1144A5F8056}" srcOrd="2" destOrd="0" presId="urn:microsoft.com/office/officeart/2018/2/layout/IconLabelList"/>
    <dgm:cxn modelId="{73FA7104-0566-43FE-B24C-73C71FA96B7F}" type="presParOf" srcId="{21300203-6C89-4FE3-B5C3-4FB5DA57CC10}" destId="{AE4EECE9-D459-4B8F-94FA-275643EEE31D}" srcOrd="1" destOrd="0" presId="urn:microsoft.com/office/officeart/2018/2/layout/IconLabelList"/>
    <dgm:cxn modelId="{0567C895-7C5E-4D63-BD02-AD6A8F0833D8}" type="presParOf" srcId="{21300203-6C89-4FE3-B5C3-4FB5DA57CC10}" destId="{CCFF8C1B-5BBD-4FA4-8737-746124B737C8}" srcOrd="2" destOrd="0" presId="urn:microsoft.com/office/officeart/2018/2/layout/IconLabelList"/>
    <dgm:cxn modelId="{CDFF2F90-C733-4378-B6E4-BAFD9E49461D}" type="presParOf" srcId="{CCFF8C1B-5BBD-4FA4-8737-746124B737C8}" destId="{2FAF80CA-6A8F-49B3-8D9E-CE0C120D1D55}" srcOrd="0" destOrd="0" presId="urn:microsoft.com/office/officeart/2018/2/layout/IconLabelList"/>
    <dgm:cxn modelId="{4154063B-3163-44FF-B2A0-C3FA53820112}" type="presParOf" srcId="{CCFF8C1B-5BBD-4FA4-8737-746124B737C8}" destId="{BB99DB2C-583E-4468-BB06-69C883814A93}" srcOrd="1" destOrd="0" presId="urn:microsoft.com/office/officeart/2018/2/layout/IconLabelList"/>
    <dgm:cxn modelId="{303DC8BD-6AC5-42D0-A74B-BDA646747068}" type="presParOf" srcId="{CCFF8C1B-5BBD-4FA4-8737-746124B737C8}" destId="{DD12647A-508B-48C0-8592-724CF90EBE01}" srcOrd="2" destOrd="0" presId="urn:microsoft.com/office/officeart/2018/2/layout/IconLabelList"/>
    <dgm:cxn modelId="{186F87BA-EAC8-4FDA-A410-BC02FABCE3B2}" type="presParOf" srcId="{21300203-6C89-4FE3-B5C3-4FB5DA57CC10}" destId="{A0664629-3AFC-40E4-ADE5-9E072CDE066F}" srcOrd="3" destOrd="0" presId="urn:microsoft.com/office/officeart/2018/2/layout/IconLabelList"/>
    <dgm:cxn modelId="{66ADB880-34A5-43D4-AC59-4514A0992DEF}" type="presParOf" srcId="{21300203-6C89-4FE3-B5C3-4FB5DA57CC10}" destId="{93EB243E-7CB4-4758-9843-1A25409BDE33}" srcOrd="4" destOrd="0" presId="urn:microsoft.com/office/officeart/2018/2/layout/IconLabelList"/>
    <dgm:cxn modelId="{4458B126-3C13-4A72-9D3F-6607780D5E7D}" type="presParOf" srcId="{93EB243E-7CB4-4758-9843-1A25409BDE33}" destId="{DD1D3227-8C4B-4C18-8416-2F89E64DBFF2}" srcOrd="0" destOrd="0" presId="urn:microsoft.com/office/officeart/2018/2/layout/IconLabelList"/>
    <dgm:cxn modelId="{A5B3B797-9050-4118-AE27-256444E2A377}" type="presParOf" srcId="{93EB243E-7CB4-4758-9843-1A25409BDE33}" destId="{D42EE7E5-9285-4D06-B65A-9456F9BE4413}" srcOrd="1" destOrd="0" presId="urn:microsoft.com/office/officeart/2018/2/layout/IconLabelList"/>
    <dgm:cxn modelId="{27193112-E647-4A6D-B260-A6FBAC7EAF16}" type="presParOf" srcId="{93EB243E-7CB4-4758-9843-1A25409BDE33}" destId="{DD207F17-FCAA-43A6-B03F-8264BAFD2E9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CA4FD4-237E-4E5C-9680-E9AF3F0757B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C20ADE2-F37A-42EC-91E6-62BDADEAE95C}">
      <dgm:prSet/>
      <dgm:spPr/>
      <dgm:t>
        <a:bodyPr/>
        <a:lstStyle/>
        <a:p>
          <a:r>
            <a:rPr lang="en-US" dirty="0"/>
            <a:t>338 – Prescribed Burning</a:t>
          </a:r>
        </a:p>
      </dgm:t>
    </dgm:pt>
    <dgm:pt modelId="{3F8F0E9D-AA2E-47E1-B053-EE367F1E4FBC}" type="parTrans" cxnId="{EC311A87-6CD6-4CBA-B60E-C9F75D3CA751}">
      <dgm:prSet/>
      <dgm:spPr/>
      <dgm:t>
        <a:bodyPr/>
        <a:lstStyle/>
        <a:p>
          <a:endParaRPr lang="en-US"/>
        </a:p>
      </dgm:t>
    </dgm:pt>
    <dgm:pt modelId="{DA3C6324-6F47-40B6-8A37-5B34B012AFAA}" type="sibTrans" cxnId="{EC311A87-6CD6-4CBA-B60E-C9F75D3CA751}">
      <dgm:prSet/>
      <dgm:spPr/>
      <dgm:t>
        <a:bodyPr/>
        <a:lstStyle/>
        <a:p>
          <a:endParaRPr lang="en-US"/>
        </a:p>
      </dgm:t>
    </dgm:pt>
    <dgm:pt modelId="{92C69829-B159-4B2C-BB53-F167FC6E6F10}">
      <dgm:prSet/>
      <dgm:spPr/>
      <dgm:t>
        <a:bodyPr/>
        <a:lstStyle/>
        <a:p>
          <a:r>
            <a:rPr lang="en-US" dirty="0"/>
            <a:t>612 – Tree and Shrub Establishment</a:t>
          </a:r>
        </a:p>
      </dgm:t>
    </dgm:pt>
    <dgm:pt modelId="{B1D4C3EB-F2E9-4E23-B858-054D5F4E03EB}" type="parTrans" cxnId="{48016013-D6BE-487B-B8A6-EDA9D042458C}">
      <dgm:prSet/>
      <dgm:spPr/>
      <dgm:t>
        <a:bodyPr/>
        <a:lstStyle/>
        <a:p>
          <a:endParaRPr lang="en-US"/>
        </a:p>
      </dgm:t>
    </dgm:pt>
    <dgm:pt modelId="{3EA0DA5B-D865-47D1-9945-33849DC8722A}" type="sibTrans" cxnId="{48016013-D6BE-487B-B8A6-EDA9D042458C}">
      <dgm:prSet/>
      <dgm:spPr/>
      <dgm:t>
        <a:bodyPr/>
        <a:lstStyle/>
        <a:p>
          <a:endParaRPr lang="en-US"/>
        </a:p>
      </dgm:t>
    </dgm:pt>
    <dgm:pt modelId="{AB0F23DD-B4B2-42D9-B1D4-0C8AC0AD2F7B}">
      <dgm:prSet/>
      <dgm:spPr/>
      <dgm:t>
        <a:bodyPr/>
        <a:lstStyle/>
        <a:p>
          <a:r>
            <a:rPr lang="en-US" dirty="0"/>
            <a:t>314 – Brush Management</a:t>
          </a:r>
        </a:p>
      </dgm:t>
    </dgm:pt>
    <dgm:pt modelId="{FC835845-6613-4751-84F7-B2A5C10B667D}" type="parTrans" cxnId="{DB1CC39B-C324-4A7B-89FA-E29B7F5661F7}">
      <dgm:prSet/>
      <dgm:spPr/>
      <dgm:t>
        <a:bodyPr/>
        <a:lstStyle/>
        <a:p>
          <a:endParaRPr lang="en-US"/>
        </a:p>
      </dgm:t>
    </dgm:pt>
    <dgm:pt modelId="{34E73A21-2A3A-4B16-A160-3B5D0F0EE8DF}" type="sibTrans" cxnId="{DB1CC39B-C324-4A7B-89FA-E29B7F5661F7}">
      <dgm:prSet/>
      <dgm:spPr/>
      <dgm:t>
        <a:bodyPr/>
        <a:lstStyle/>
        <a:p>
          <a:endParaRPr lang="en-US"/>
        </a:p>
      </dgm:t>
    </dgm:pt>
    <dgm:pt modelId="{95F5E5EC-A357-4FB6-A240-846701F91855}">
      <dgm:prSet/>
      <dgm:spPr/>
      <dgm:t>
        <a:bodyPr/>
        <a:lstStyle/>
        <a:p>
          <a:r>
            <a:rPr lang="en-US" dirty="0"/>
            <a:t>666 – Forest Stand Improvement</a:t>
          </a:r>
        </a:p>
      </dgm:t>
    </dgm:pt>
    <dgm:pt modelId="{47918B2F-3EB9-4A30-B2A5-A42A9DF20CF0}" type="parTrans" cxnId="{E5C76E11-B8CE-4425-AB29-715175D1F549}">
      <dgm:prSet/>
      <dgm:spPr/>
      <dgm:t>
        <a:bodyPr/>
        <a:lstStyle/>
        <a:p>
          <a:endParaRPr lang="en-US"/>
        </a:p>
      </dgm:t>
    </dgm:pt>
    <dgm:pt modelId="{5CC4ED24-F551-4679-A282-9B8FEB042EC5}" type="sibTrans" cxnId="{E5C76E11-B8CE-4425-AB29-715175D1F549}">
      <dgm:prSet/>
      <dgm:spPr/>
      <dgm:t>
        <a:bodyPr/>
        <a:lstStyle/>
        <a:p>
          <a:endParaRPr lang="en-US"/>
        </a:p>
      </dgm:t>
    </dgm:pt>
    <dgm:pt modelId="{A8238C4E-7493-4466-B058-578DF6415300}">
      <dgm:prSet/>
      <dgm:spPr/>
      <dgm:t>
        <a:bodyPr/>
        <a:lstStyle/>
        <a:p>
          <a:r>
            <a:rPr lang="en-US" dirty="0"/>
            <a:t>643 – Restoration of Rare or Declining Plant Communities</a:t>
          </a:r>
        </a:p>
      </dgm:t>
    </dgm:pt>
    <dgm:pt modelId="{37A03D7B-1DCB-4AA0-8FC3-A106B6B3CD50}" type="parTrans" cxnId="{6B73EC95-E656-40B8-BDC8-3180521FF76E}">
      <dgm:prSet/>
      <dgm:spPr/>
      <dgm:t>
        <a:bodyPr/>
        <a:lstStyle/>
        <a:p>
          <a:endParaRPr lang="en-US"/>
        </a:p>
      </dgm:t>
    </dgm:pt>
    <dgm:pt modelId="{0E719084-672E-49BD-81C6-BF55FF13544F}" type="sibTrans" cxnId="{6B73EC95-E656-40B8-BDC8-3180521FF76E}">
      <dgm:prSet/>
      <dgm:spPr/>
      <dgm:t>
        <a:bodyPr/>
        <a:lstStyle/>
        <a:p>
          <a:endParaRPr lang="en-US"/>
        </a:p>
      </dgm:t>
    </dgm:pt>
    <dgm:pt modelId="{23F66336-7437-46AB-B303-DD760BF02F33}">
      <dgm:prSet/>
      <dgm:spPr/>
      <dgm:t>
        <a:bodyPr/>
        <a:lstStyle/>
        <a:p>
          <a:r>
            <a:rPr lang="en-US" dirty="0"/>
            <a:t>420 – Wildlife Habitat Planting</a:t>
          </a:r>
        </a:p>
      </dgm:t>
    </dgm:pt>
    <dgm:pt modelId="{DDAC60C2-EB9A-4A6F-B1F1-83239433E177}" type="parTrans" cxnId="{1652AA42-D1E7-4AD4-B690-CD2B6956F9E1}">
      <dgm:prSet/>
      <dgm:spPr/>
      <dgm:t>
        <a:bodyPr/>
        <a:lstStyle/>
        <a:p>
          <a:endParaRPr lang="en-US"/>
        </a:p>
      </dgm:t>
    </dgm:pt>
    <dgm:pt modelId="{29095741-9CA0-4435-A1DD-188120B5EA5B}" type="sibTrans" cxnId="{1652AA42-D1E7-4AD4-B690-CD2B6956F9E1}">
      <dgm:prSet/>
      <dgm:spPr/>
      <dgm:t>
        <a:bodyPr/>
        <a:lstStyle/>
        <a:p>
          <a:endParaRPr lang="en-US"/>
        </a:p>
      </dgm:t>
    </dgm:pt>
    <dgm:pt modelId="{8FB5580B-5029-4367-8A7F-FF582715459B}">
      <dgm:prSet/>
      <dgm:spPr/>
      <dgm:t>
        <a:bodyPr/>
        <a:lstStyle/>
        <a:p>
          <a:r>
            <a:rPr lang="en-US" dirty="0"/>
            <a:t>825 – Culturally Significant Plantings for Soil Health</a:t>
          </a:r>
        </a:p>
      </dgm:t>
    </dgm:pt>
    <dgm:pt modelId="{E0A593F7-1CAD-4BB6-B3AE-8D0492CCF6D1}" type="parTrans" cxnId="{ECD4C85D-710F-4657-8D73-5C6FCF2C9D84}">
      <dgm:prSet/>
      <dgm:spPr/>
      <dgm:t>
        <a:bodyPr/>
        <a:lstStyle/>
        <a:p>
          <a:endParaRPr lang="en-US"/>
        </a:p>
      </dgm:t>
    </dgm:pt>
    <dgm:pt modelId="{35F79D15-1B2B-41C9-A29A-82CCFBC5723F}" type="sibTrans" cxnId="{ECD4C85D-710F-4657-8D73-5C6FCF2C9D84}">
      <dgm:prSet/>
      <dgm:spPr/>
      <dgm:t>
        <a:bodyPr/>
        <a:lstStyle/>
        <a:p>
          <a:endParaRPr lang="en-US"/>
        </a:p>
      </dgm:t>
    </dgm:pt>
    <dgm:pt modelId="{D871AA99-1B8D-4FC3-8E06-2F3CED72E7C3}" type="pres">
      <dgm:prSet presAssocID="{EFCA4FD4-237E-4E5C-9680-E9AF3F0757BA}" presName="vert0" presStyleCnt="0">
        <dgm:presLayoutVars>
          <dgm:dir/>
          <dgm:animOne val="branch"/>
          <dgm:animLvl val="lvl"/>
        </dgm:presLayoutVars>
      </dgm:prSet>
      <dgm:spPr/>
    </dgm:pt>
    <dgm:pt modelId="{8674ABE2-8A84-4B45-9238-AE511FC580D4}" type="pres">
      <dgm:prSet presAssocID="{4C20ADE2-F37A-42EC-91E6-62BDADEAE95C}" presName="thickLine" presStyleLbl="alignNode1" presStyleIdx="0" presStyleCnt="7"/>
      <dgm:spPr/>
    </dgm:pt>
    <dgm:pt modelId="{B64827ED-E8F5-4ECA-BD01-8C2159A7F6F1}" type="pres">
      <dgm:prSet presAssocID="{4C20ADE2-F37A-42EC-91E6-62BDADEAE95C}" presName="horz1" presStyleCnt="0"/>
      <dgm:spPr/>
    </dgm:pt>
    <dgm:pt modelId="{827257AF-BC85-43E3-A875-6101F4B16D2F}" type="pres">
      <dgm:prSet presAssocID="{4C20ADE2-F37A-42EC-91E6-62BDADEAE95C}" presName="tx1" presStyleLbl="revTx" presStyleIdx="0" presStyleCnt="7"/>
      <dgm:spPr/>
    </dgm:pt>
    <dgm:pt modelId="{AA6EA617-781E-4BFA-87A9-C11D8C2BED16}" type="pres">
      <dgm:prSet presAssocID="{4C20ADE2-F37A-42EC-91E6-62BDADEAE95C}" presName="vert1" presStyleCnt="0"/>
      <dgm:spPr/>
    </dgm:pt>
    <dgm:pt modelId="{E623DD56-3C97-4AAA-BC9C-6ADE3A9B243F}" type="pres">
      <dgm:prSet presAssocID="{AB0F23DD-B4B2-42D9-B1D4-0C8AC0AD2F7B}" presName="thickLine" presStyleLbl="alignNode1" presStyleIdx="1" presStyleCnt="7"/>
      <dgm:spPr/>
    </dgm:pt>
    <dgm:pt modelId="{0F638E3A-C2B2-44B9-9C16-744A5E4054F2}" type="pres">
      <dgm:prSet presAssocID="{AB0F23DD-B4B2-42D9-B1D4-0C8AC0AD2F7B}" presName="horz1" presStyleCnt="0"/>
      <dgm:spPr/>
    </dgm:pt>
    <dgm:pt modelId="{062A124E-05A5-4970-80A8-71A3453E73B5}" type="pres">
      <dgm:prSet presAssocID="{AB0F23DD-B4B2-42D9-B1D4-0C8AC0AD2F7B}" presName="tx1" presStyleLbl="revTx" presStyleIdx="1" presStyleCnt="7"/>
      <dgm:spPr/>
    </dgm:pt>
    <dgm:pt modelId="{4482D9BE-1E92-4545-B527-8620C445051D}" type="pres">
      <dgm:prSet presAssocID="{AB0F23DD-B4B2-42D9-B1D4-0C8AC0AD2F7B}" presName="vert1" presStyleCnt="0"/>
      <dgm:spPr/>
    </dgm:pt>
    <dgm:pt modelId="{E81959D4-BC33-481D-94B6-36DB03AF1D3C}" type="pres">
      <dgm:prSet presAssocID="{23F66336-7437-46AB-B303-DD760BF02F33}" presName="thickLine" presStyleLbl="alignNode1" presStyleIdx="2" presStyleCnt="7"/>
      <dgm:spPr/>
    </dgm:pt>
    <dgm:pt modelId="{8DF998DD-88F0-41E4-BB79-082909173A04}" type="pres">
      <dgm:prSet presAssocID="{23F66336-7437-46AB-B303-DD760BF02F33}" presName="horz1" presStyleCnt="0"/>
      <dgm:spPr/>
    </dgm:pt>
    <dgm:pt modelId="{DF12F373-481C-41DC-9313-3337C11E2DFA}" type="pres">
      <dgm:prSet presAssocID="{23F66336-7437-46AB-B303-DD760BF02F33}" presName="tx1" presStyleLbl="revTx" presStyleIdx="2" presStyleCnt="7"/>
      <dgm:spPr/>
    </dgm:pt>
    <dgm:pt modelId="{A9865E60-D21B-463E-8234-A24C618B632E}" type="pres">
      <dgm:prSet presAssocID="{23F66336-7437-46AB-B303-DD760BF02F33}" presName="vert1" presStyleCnt="0"/>
      <dgm:spPr/>
    </dgm:pt>
    <dgm:pt modelId="{141FAA18-299F-42E3-BCBE-9AD67B52B90C}" type="pres">
      <dgm:prSet presAssocID="{92C69829-B159-4B2C-BB53-F167FC6E6F10}" presName="thickLine" presStyleLbl="alignNode1" presStyleIdx="3" presStyleCnt="7"/>
      <dgm:spPr/>
    </dgm:pt>
    <dgm:pt modelId="{4843F1E8-34BF-4004-90D9-D8A33C67B878}" type="pres">
      <dgm:prSet presAssocID="{92C69829-B159-4B2C-BB53-F167FC6E6F10}" presName="horz1" presStyleCnt="0"/>
      <dgm:spPr/>
    </dgm:pt>
    <dgm:pt modelId="{7930461D-B0BE-4DF2-B856-F111B36B4F02}" type="pres">
      <dgm:prSet presAssocID="{92C69829-B159-4B2C-BB53-F167FC6E6F10}" presName="tx1" presStyleLbl="revTx" presStyleIdx="3" presStyleCnt="7"/>
      <dgm:spPr/>
    </dgm:pt>
    <dgm:pt modelId="{FA78A1BF-9EB0-42FE-941E-D843D609A9A4}" type="pres">
      <dgm:prSet presAssocID="{92C69829-B159-4B2C-BB53-F167FC6E6F10}" presName="vert1" presStyleCnt="0"/>
      <dgm:spPr/>
    </dgm:pt>
    <dgm:pt modelId="{E2845715-97A7-41B6-9E39-6D8BD40538DF}" type="pres">
      <dgm:prSet presAssocID="{A8238C4E-7493-4466-B058-578DF6415300}" presName="thickLine" presStyleLbl="alignNode1" presStyleIdx="4" presStyleCnt="7"/>
      <dgm:spPr/>
    </dgm:pt>
    <dgm:pt modelId="{8D06153E-EE98-496C-9A74-4FC20AB72986}" type="pres">
      <dgm:prSet presAssocID="{A8238C4E-7493-4466-B058-578DF6415300}" presName="horz1" presStyleCnt="0"/>
      <dgm:spPr/>
    </dgm:pt>
    <dgm:pt modelId="{62CCB370-66FB-4B33-853B-8E1F49E4B8EA}" type="pres">
      <dgm:prSet presAssocID="{A8238C4E-7493-4466-B058-578DF6415300}" presName="tx1" presStyleLbl="revTx" presStyleIdx="4" presStyleCnt="7"/>
      <dgm:spPr/>
    </dgm:pt>
    <dgm:pt modelId="{F77BA018-9561-4C8E-85E7-ACF1DCEECEE2}" type="pres">
      <dgm:prSet presAssocID="{A8238C4E-7493-4466-B058-578DF6415300}" presName="vert1" presStyleCnt="0"/>
      <dgm:spPr/>
    </dgm:pt>
    <dgm:pt modelId="{2F6792DB-2CD6-40A2-AEC0-ED1B9597BD13}" type="pres">
      <dgm:prSet presAssocID="{95F5E5EC-A357-4FB6-A240-846701F91855}" presName="thickLine" presStyleLbl="alignNode1" presStyleIdx="5" presStyleCnt="7"/>
      <dgm:spPr/>
    </dgm:pt>
    <dgm:pt modelId="{B7C30076-BC9D-48C9-8A64-B8855159C25A}" type="pres">
      <dgm:prSet presAssocID="{95F5E5EC-A357-4FB6-A240-846701F91855}" presName="horz1" presStyleCnt="0"/>
      <dgm:spPr/>
    </dgm:pt>
    <dgm:pt modelId="{D19CB480-16BF-4931-965E-7F3018BFBF77}" type="pres">
      <dgm:prSet presAssocID="{95F5E5EC-A357-4FB6-A240-846701F91855}" presName="tx1" presStyleLbl="revTx" presStyleIdx="5" presStyleCnt="7"/>
      <dgm:spPr/>
    </dgm:pt>
    <dgm:pt modelId="{436FF51A-D628-43F7-9CFF-807CF0BBC3B9}" type="pres">
      <dgm:prSet presAssocID="{95F5E5EC-A357-4FB6-A240-846701F91855}" presName="vert1" presStyleCnt="0"/>
      <dgm:spPr/>
    </dgm:pt>
    <dgm:pt modelId="{5034AAA8-6208-4BA6-BED3-DBF1D5494FC2}" type="pres">
      <dgm:prSet presAssocID="{8FB5580B-5029-4367-8A7F-FF582715459B}" presName="thickLine" presStyleLbl="alignNode1" presStyleIdx="6" presStyleCnt="7"/>
      <dgm:spPr/>
    </dgm:pt>
    <dgm:pt modelId="{E3B3762E-94BD-4CFF-8511-5487FC08F4FD}" type="pres">
      <dgm:prSet presAssocID="{8FB5580B-5029-4367-8A7F-FF582715459B}" presName="horz1" presStyleCnt="0"/>
      <dgm:spPr/>
    </dgm:pt>
    <dgm:pt modelId="{B7C869FB-9817-4710-B035-F339929525C2}" type="pres">
      <dgm:prSet presAssocID="{8FB5580B-5029-4367-8A7F-FF582715459B}" presName="tx1" presStyleLbl="revTx" presStyleIdx="6" presStyleCnt="7"/>
      <dgm:spPr/>
    </dgm:pt>
    <dgm:pt modelId="{353338BC-71CC-4E85-AED7-52C9819BA751}" type="pres">
      <dgm:prSet presAssocID="{8FB5580B-5029-4367-8A7F-FF582715459B}" presName="vert1" presStyleCnt="0"/>
      <dgm:spPr/>
    </dgm:pt>
  </dgm:ptLst>
  <dgm:cxnLst>
    <dgm:cxn modelId="{E5C76E11-B8CE-4425-AB29-715175D1F549}" srcId="{EFCA4FD4-237E-4E5C-9680-E9AF3F0757BA}" destId="{95F5E5EC-A357-4FB6-A240-846701F91855}" srcOrd="5" destOrd="0" parTransId="{47918B2F-3EB9-4A30-B2A5-A42A9DF20CF0}" sibTransId="{5CC4ED24-F551-4679-A282-9B8FEB042EC5}"/>
    <dgm:cxn modelId="{48016013-D6BE-487B-B8A6-EDA9D042458C}" srcId="{EFCA4FD4-237E-4E5C-9680-E9AF3F0757BA}" destId="{92C69829-B159-4B2C-BB53-F167FC6E6F10}" srcOrd="3" destOrd="0" parTransId="{B1D4C3EB-F2E9-4E23-B858-054D5F4E03EB}" sibTransId="{3EA0DA5B-D865-47D1-9945-33849DC8722A}"/>
    <dgm:cxn modelId="{67F80433-F30F-43E3-9D7A-0B03A0DA4262}" type="presOf" srcId="{92C69829-B159-4B2C-BB53-F167FC6E6F10}" destId="{7930461D-B0BE-4DF2-B856-F111B36B4F02}" srcOrd="0" destOrd="0" presId="urn:microsoft.com/office/officeart/2008/layout/LinedList"/>
    <dgm:cxn modelId="{B2BCB43F-7F3C-4BC0-9C4C-CCC04A4A180C}" type="presOf" srcId="{A8238C4E-7493-4466-B058-578DF6415300}" destId="{62CCB370-66FB-4B33-853B-8E1F49E4B8EA}" srcOrd="0" destOrd="0" presId="urn:microsoft.com/office/officeart/2008/layout/LinedList"/>
    <dgm:cxn modelId="{ECD4C85D-710F-4657-8D73-5C6FCF2C9D84}" srcId="{EFCA4FD4-237E-4E5C-9680-E9AF3F0757BA}" destId="{8FB5580B-5029-4367-8A7F-FF582715459B}" srcOrd="6" destOrd="0" parTransId="{E0A593F7-1CAD-4BB6-B3AE-8D0492CCF6D1}" sibTransId="{35F79D15-1B2B-41C9-A29A-82CCFBC5723F}"/>
    <dgm:cxn modelId="{1652AA42-D1E7-4AD4-B690-CD2B6956F9E1}" srcId="{EFCA4FD4-237E-4E5C-9680-E9AF3F0757BA}" destId="{23F66336-7437-46AB-B303-DD760BF02F33}" srcOrd="2" destOrd="0" parTransId="{DDAC60C2-EB9A-4A6F-B1F1-83239433E177}" sibTransId="{29095741-9CA0-4435-A1DD-188120B5EA5B}"/>
    <dgm:cxn modelId="{9BF66C64-F261-4274-B624-695EAE86F382}" type="presOf" srcId="{8FB5580B-5029-4367-8A7F-FF582715459B}" destId="{B7C869FB-9817-4710-B035-F339929525C2}" srcOrd="0" destOrd="0" presId="urn:microsoft.com/office/officeart/2008/layout/LinedList"/>
    <dgm:cxn modelId="{D06C8148-DD20-403B-B43C-AA4E76F3D6D3}" type="presOf" srcId="{4C20ADE2-F37A-42EC-91E6-62BDADEAE95C}" destId="{827257AF-BC85-43E3-A875-6101F4B16D2F}" srcOrd="0" destOrd="0" presId="urn:microsoft.com/office/officeart/2008/layout/LinedList"/>
    <dgm:cxn modelId="{EC311A87-6CD6-4CBA-B60E-C9F75D3CA751}" srcId="{EFCA4FD4-237E-4E5C-9680-E9AF3F0757BA}" destId="{4C20ADE2-F37A-42EC-91E6-62BDADEAE95C}" srcOrd="0" destOrd="0" parTransId="{3F8F0E9D-AA2E-47E1-B053-EE367F1E4FBC}" sibTransId="{DA3C6324-6F47-40B6-8A37-5B34B012AFAA}"/>
    <dgm:cxn modelId="{A8523094-DC98-4E10-8A6B-8B08953AE3CD}" type="presOf" srcId="{95F5E5EC-A357-4FB6-A240-846701F91855}" destId="{D19CB480-16BF-4931-965E-7F3018BFBF77}" srcOrd="0" destOrd="0" presId="urn:microsoft.com/office/officeart/2008/layout/LinedList"/>
    <dgm:cxn modelId="{6B73EC95-E656-40B8-BDC8-3180521FF76E}" srcId="{EFCA4FD4-237E-4E5C-9680-E9AF3F0757BA}" destId="{A8238C4E-7493-4466-B058-578DF6415300}" srcOrd="4" destOrd="0" parTransId="{37A03D7B-1DCB-4AA0-8FC3-A106B6B3CD50}" sibTransId="{0E719084-672E-49BD-81C6-BF55FF13544F}"/>
    <dgm:cxn modelId="{BDCBFC98-F308-441F-81F8-21B99157BD49}" type="presOf" srcId="{AB0F23DD-B4B2-42D9-B1D4-0C8AC0AD2F7B}" destId="{062A124E-05A5-4970-80A8-71A3453E73B5}" srcOrd="0" destOrd="0" presId="urn:microsoft.com/office/officeart/2008/layout/LinedList"/>
    <dgm:cxn modelId="{DB1CC39B-C324-4A7B-89FA-E29B7F5661F7}" srcId="{EFCA4FD4-237E-4E5C-9680-E9AF3F0757BA}" destId="{AB0F23DD-B4B2-42D9-B1D4-0C8AC0AD2F7B}" srcOrd="1" destOrd="0" parTransId="{FC835845-6613-4751-84F7-B2A5C10B667D}" sibTransId="{34E73A21-2A3A-4B16-A160-3B5D0F0EE8DF}"/>
    <dgm:cxn modelId="{15E157AE-1798-4BB2-ACD3-EB058E2A4245}" type="presOf" srcId="{EFCA4FD4-237E-4E5C-9680-E9AF3F0757BA}" destId="{D871AA99-1B8D-4FC3-8E06-2F3CED72E7C3}" srcOrd="0" destOrd="0" presId="urn:microsoft.com/office/officeart/2008/layout/LinedList"/>
    <dgm:cxn modelId="{0F78BBBE-BF3D-45E1-A39E-7491A9080F1E}" type="presOf" srcId="{23F66336-7437-46AB-B303-DD760BF02F33}" destId="{DF12F373-481C-41DC-9313-3337C11E2DFA}" srcOrd="0" destOrd="0" presId="urn:microsoft.com/office/officeart/2008/layout/LinedList"/>
    <dgm:cxn modelId="{C4437117-32D9-4E73-886C-83E989D7088F}" type="presParOf" srcId="{D871AA99-1B8D-4FC3-8E06-2F3CED72E7C3}" destId="{8674ABE2-8A84-4B45-9238-AE511FC580D4}" srcOrd="0" destOrd="0" presId="urn:microsoft.com/office/officeart/2008/layout/LinedList"/>
    <dgm:cxn modelId="{00CCF75C-7450-4BE1-83D9-93CFA9304D6B}" type="presParOf" srcId="{D871AA99-1B8D-4FC3-8E06-2F3CED72E7C3}" destId="{B64827ED-E8F5-4ECA-BD01-8C2159A7F6F1}" srcOrd="1" destOrd="0" presId="urn:microsoft.com/office/officeart/2008/layout/LinedList"/>
    <dgm:cxn modelId="{AB41D0FF-5838-4E85-9B69-DD827E8CCA95}" type="presParOf" srcId="{B64827ED-E8F5-4ECA-BD01-8C2159A7F6F1}" destId="{827257AF-BC85-43E3-A875-6101F4B16D2F}" srcOrd="0" destOrd="0" presId="urn:microsoft.com/office/officeart/2008/layout/LinedList"/>
    <dgm:cxn modelId="{ECD071A9-C449-4CFD-87E3-FBAEC8CF679D}" type="presParOf" srcId="{B64827ED-E8F5-4ECA-BD01-8C2159A7F6F1}" destId="{AA6EA617-781E-4BFA-87A9-C11D8C2BED16}" srcOrd="1" destOrd="0" presId="urn:microsoft.com/office/officeart/2008/layout/LinedList"/>
    <dgm:cxn modelId="{C7252104-05FB-4036-A31F-317EFA2559F1}" type="presParOf" srcId="{D871AA99-1B8D-4FC3-8E06-2F3CED72E7C3}" destId="{E623DD56-3C97-4AAA-BC9C-6ADE3A9B243F}" srcOrd="2" destOrd="0" presId="urn:microsoft.com/office/officeart/2008/layout/LinedList"/>
    <dgm:cxn modelId="{FE2AAC88-BA4E-4E03-B141-443B71736404}" type="presParOf" srcId="{D871AA99-1B8D-4FC3-8E06-2F3CED72E7C3}" destId="{0F638E3A-C2B2-44B9-9C16-744A5E4054F2}" srcOrd="3" destOrd="0" presId="urn:microsoft.com/office/officeart/2008/layout/LinedList"/>
    <dgm:cxn modelId="{B5D2FF82-916F-47FD-81C2-4D6044B6E93D}" type="presParOf" srcId="{0F638E3A-C2B2-44B9-9C16-744A5E4054F2}" destId="{062A124E-05A5-4970-80A8-71A3453E73B5}" srcOrd="0" destOrd="0" presId="urn:microsoft.com/office/officeart/2008/layout/LinedList"/>
    <dgm:cxn modelId="{97C7552A-BAAF-47C4-BAAA-9352FCC24EE9}" type="presParOf" srcId="{0F638E3A-C2B2-44B9-9C16-744A5E4054F2}" destId="{4482D9BE-1E92-4545-B527-8620C445051D}" srcOrd="1" destOrd="0" presId="urn:microsoft.com/office/officeart/2008/layout/LinedList"/>
    <dgm:cxn modelId="{75EF8442-2791-4E27-91DB-0507453D89AB}" type="presParOf" srcId="{D871AA99-1B8D-4FC3-8E06-2F3CED72E7C3}" destId="{E81959D4-BC33-481D-94B6-36DB03AF1D3C}" srcOrd="4" destOrd="0" presId="urn:microsoft.com/office/officeart/2008/layout/LinedList"/>
    <dgm:cxn modelId="{1BE48BBE-D24E-4853-AD9B-B4944777CF62}" type="presParOf" srcId="{D871AA99-1B8D-4FC3-8E06-2F3CED72E7C3}" destId="{8DF998DD-88F0-41E4-BB79-082909173A04}" srcOrd="5" destOrd="0" presId="urn:microsoft.com/office/officeart/2008/layout/LinedList"/>
    <dgm:cxn modelId="{52142541-E0AD-4652-AFE4-4FEBC835EF2C}" type="presParOf" srcId="{8DF998DD-88F0-41E4-BB79-082909173A04}" destId="{DF12F373-481C-41DC-9313-3337C11E2DFA}" srcOrd="0" destOrd="0" presId="urn:microsoft.com/office/officeart/2008/layout/LinedList"/>
    <dgm:cxn modelId="{EF6227AB-EE19-4F0F-BC69-1AD4B83FE0A3}" type="presParOf" srcId="{8DF998DD-88F0-41E4-BB79-082909173A04}" destId="{A9865E60-D21B-463E-8234-A24C618B632E}" srcOrd="1" destOrd="0" presId="urn:microsoft.com/office/officeart/2008/layout/LinedList"/>
    <dgm:cxn modelId="{EF0AB632-3F0A-4CAE-80D3-BCA422616486}" type="presParOf" srcId="{D871AA99-1B8D-4FC3-8E06-2F3CED72E7C3}" destId="{141FAA18-299F-42E3-BCBE-9AD67B52B90C}" srcOrd="6" destOrd="0" presId="urn:microsoft.com/office/officeart/2008/layout/LinedList"/>
    <dgm:cxn modelId="{D402CE9B-6261-47D4-BE99-63D200117E3C}" type="presParOf" srcId="{D871AA99-1B8D-4FC3-8E06-2F3CED72E7C3}" destId="{4843F1E8-34BF-4004-90D9-D8A33C67B878}" srcOrd="7" destOrd="0" presId="urn:microsoft.com/office/officeart/2008/layout/LinedList"/>
    <dgm:cxn modelId="{72EB1D9B-A599-447E-B690-2BF373E7E4D2}" type="presParOf" srcId="{4843F1E8-34BF-4004-90D9-D8A33C67B878}" destId="{7930461D-B0BE-4DF2-B856-F111B36B4F02}" srcOrd="0" destOrd="0" presId="urn:microsoft.com/office/officeart/2008/layout/LinedList"/>
    <dgm:cxn modelId="{5C145476-9045-4137-94C5-3D5F0AF021E6}" type="presParOf" srcId="{4843F1E8-34BF-4004-90D9-D8A33C67B878}" destId="{FA78A1BF-9EB0-42FE-941E-D843D609A9A4}" srcOrd="1" destOrd="0" presId="urn:microsoft.com/office/officeart/2008/layout/LinedList"/>
    <dgm:cxn modelId="{C09AF581-58CE-4DA0-B8B5-DF3D073A3958}" type="presParOf" srcId="{D871AA99-1B8D-4FC3-8E06-2F3CED72E7C3}" destId="{E2845715-97A7-41B6-9E39-6D8BD40538DF}" srcOrd="8" destOrd="0" presId="urn:microsoft.com/office/officeart/2008/layout/LinedList"/>
    <dgm:cxn modelId="{A378569B-E7A0-4724-BACB-50B3B6115B22}" type="presParOf" srcId="{D871AA99-1B8D-4FC3-8E06-2F3CED72E7C3}" destId="{8D06153E-EE98-496C-9A74-4FC20AB72986}" srcOrd="9" destOrd="0" presId="urn:microsoft.com/office/officeart/2008/layout/LinedList"/>
    <dgm:cxn modelId="{9DFA2FA2-29AD-45FF-994A-1E73E256B774}" type="presParOf" srcId="{8D06153E-EE98-496C-9A74-4FC20AB72986}" destId="{62CCB370-66FB-4B33-853B-8E1F49E4B8EA}" srcOrd="0" destOrd="0" presId="urn:microsoft.com/office/officeart/2008/layout/LinedList"/>
    <dgm:cxn modelId="{F84C0071-DA09-4F38-9F40-80BFBFAB26D4}" type="presParOf" srcId="{8D06153E-EE98-496C-9A74-4FC20AB72986}" destId="{F77BA018-9561-4C8E-85E7-ACF1DCEECEE2}" srcOrd="1" destOrd="0" presId="urn:microsoft.com/office/officeart/2008/layout/LinedList"/>
    <dgm:cxn modelId="{A43CDF35-CEA7-40FD-9EC9-152B3F9A65EC}" type="presParOf" srcId="{D871AA99-1B8D-4FC3-8E06-2F3CED72E7C3}" destId="{2F6792DB-2CD6-40A2-AEC0-ED1B9597BD13}" srcOrd="10" destOrd="0" presId="urn:microsoft.com/office/officeart/2008/layout/LinedList"/>
    <dgm:cxn modelId="{55120EE4-F333-4C37-902A-24D3EA03ABA6}" type="presParOf" srcId="{D871AA99-1B8D-4FC3-8E06-2F3CED72E7C3}" destId="{B7C30076-BC9D-48C9-8A64-B8855159C25A}" srcOrd="11" destOrd="0" presId="urn:microsoft.com/office/officeart/2008/layout/LinedList"/>
    <dgm:cxn modelId="{0C94573F-14AB-4E7B-9D91-0D289359E631}" type="presParOf" srcId="{B7C30076-BC9D-48C9-8A64-B8855159C25A}" destId="{D19CB480-16BF-4931-965E-7F3018BFBF77}" srcOrd="0" destOrd="0" presId="urn:microsoft.com/office/officeart/2008/layout/LinedList"/>
    <dgm:cxn modelId="{D6744B44-B536-4530-8575-966E73A34DF9}" type="presParOf" srcId="{B7C30076-BC9D-48C9-8A64-B8855159C25A}" destId="{436FF51A-D628-43F7-9CFF-807CF0BBC3B9}" srcOrd="1" destOrd="0" presId="urn:microsoft.com/office/officeart/2008/layout/LinedList"/>
    <dgm:cxn modelId="{A2B3AB7A-F24C-4338-A008-4274C992CBB3}" type="presParOf" srcId="{D871AA99-1B8D-4FC3-8E06-2F3CED72E7C3}" destId="{5034AAA8-6208-4BA6-BED3-DBF1D5494FC2}" srcOrd="12" destOrd="0" presId="urn:microsoft.com/office/officeart/2008/layout/LinedList"/>
    <dgm:cxn modelId="{B06DF30E-1E58-45BB-A666-B637E25B7C9E}" type="presParOf" srcId="{D871AA99-1B8D-4FC3-8E06-2F3CED72E7C3}" destId="{E3B3762E-94BD-4CFF-8511-5487FC08F4FD}" srcOrd="13" destOrd="0" presId="urn:microsoft.com/office/officeart/2008/layout/LinedList"/>
    <dgm:cxn modelId="{3F860AF5-39AE-4A57-AB57-1DFF9E0F15E3}" type="presParOf" srcId="{E3B3762E-94BD-4CFF-8511-5487FC08F4FD}" destId="{B7C869FB-9817-4710-B035-F339929525C2}" srcOrd="0" destOrd="0" presId="urn:microsoft.com/office/officeart/2008/layout/LinedList"/>
    <dgm:cxn modelId="{1743E533-02C5-4D8B-81ED-326258CDB813}" type="presParOf" srcId="{E3B3762E-94BD-4CFF-8511-5487FC08F4FD}" destId="{353338BC-71CC-4E85-AED7-52C9819BA75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5C238F-E4D3-4FBE-B80B-C0CAA3EF99E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2C2042C-9EA9-4349-9C54-FE1ACDD1D8B6}">
      <dgm:prSet custT="1"/>
      <dgm:spPr/>
      <dgm:t>
        <a:bodyPr/>
        <a:lstStyle/>
        <a:p>
          <a:pPr>
            <a:lnSpc>
              <a:spcPct val="100000"/>
            </a:lnSpc>
          </a:pPr>
          <a:r>
            <a:rPr lang="en-US" sz="1800" dirty="0"/>
            <a:t>Managing or establishing stands of trees or shrubs in coordination with the management and/or cultivation of understory plants or nontimber forest products. – </a:t>
          </a:r>
          <a:r>
            <a:rPr lang="en-US" sz="1800" i="1" dirty="0"/>
            <a:t>NRCS 379 CPS, 2022</a:t>
          </a:r>
          <a:endParaRPr lang="en-US" sz="1800" dirty="0"/>
        </a:p>
      </dgm:t>
    </dgm:pt>
    <dgm:pt modelId="{1331A009-9E92-4F45-8AB4-CD5CBB1050FF}" type="parTrans" cxnId="{83E51FDE-7E8C-4ACC-9243-89776731E7F4}">
      <dgm:prSet/>
      <dgm:spPr/>
      <dgm:t>
        <a:bodyPr/>
        <a:lstStyle/>
        <a:p>
          <a:endParaRPr lang="en-US"/>
        </a:p>
      </dgm:t>
    </dgm:pt>
    <dgm:pt modelId="{1AEC63D1-C42D-45F9-99F3-1085068C03F6}" type="sibTrans" cxnId="{83E51FDE-7E8C-4ACC-9243-89776731E7F4}">
      <dgm:prSet/>
      <dgm:spPr/>
      <dgm:t>
        <a:bodyPr/>
        <a:lstStyle/>
        <a:p>
          <a:endParaRPr lang="en-US"/>
        </a:p>
      </dgm:t>
    </dgm:pt>
    <dgm:pt modelId="{3714ACEB-8F59-43FC-B97C-FED4466245FC}">
      <dgm:prSet custT="1"/>
      <dgm:spPr/>
      <dgm:t>
        <a:bodyPr/>
        <a:lstStyle/>
        <a:p>
          <a:pPr>
            <a:lnSpc>
              <a:spcPct val="100000"/>
            </a:lnSpc>
          </a:pPr>
          <a:r>
            <a:rPr lang="en-US" sz="1800" dirty="0"/>
            <a:t>The combination of crops (plants, animals, fungi) and trees in forest-inspired agricultural systems that benefit human communities through greater connection to the landscape, improved stewardship of resources, and enhanced economic opportunities. – </a:t>
          </a:r>
          <a:r>
            <a:rPr lang="en-US" sz="1800" i="1" dirty="0"/>
            <a:t>Mudge and Gabriel, 2014</a:t>
          </a:r>
          <a:endParaRPr lang="en-US" sz="1800" dirty="0"/>
        </a:p>
      </dgm:t>
    </dgm:pt>
    <dgm:pt modelId="{964E2ADE-E397-44EF-8AF2-6C9967CBCB3B}" type="parTrans" cxnId="{54A48F9E-C8CF-4ACA-B4AA-BB0125A3E5DF}">
      <dgm:prSet/>
      <dgm:spPr/>
      <dgm:t>
        <a:bodyPr/>
        <a:lstStyle/>
        <a:p>
          <a:endParaRPr lang="en-US"/>
        </a:p>
      </dgm:t>
    </dgm:pt>
    <dgm:pt modelId="{0CD7DD06-7887-42A9-A094-E6CF25C7420D}" type="sibTrans" cxnId="{54A48F9E-C8CF-4ACA-B4AA-BB0125A3E5DF}">
      <dgm:prSet/>
      <dgm:spPr/>
      <dgm:t>
        <a:bodyPr/>
        <a:lstStyle/>
        <a:p>
          <a:endParaRPr lang="en-US"/>
        </a:p>
      </dgm:t>
    </dgm:pt>
    <dgm:pt modelId="{97A2B133-62A7-4126-A819-53D1B54683C9}" type="pres">
      <dgm:prSet presAssocID="{835C238F-E4D3-4FBE-B80B-C0CAA3EF99E3}" presName="root" presStyleCnt="0">
        <dgm:presLayoutVars>
          <dgm:dir/>
          <dgm:resizeHandles val="exact"/>
        </dgm:presLayoutVars>
      </dgm:prSet>
      <dgm:spPr/>
    </dgm:pt>
    <dgm:pt modelId="{7401E04E-0FC2-4664-A976-DEBDF725E51B}" type="pres">
      <dgm:prSet presAssocID="{42C2042C-9EA9-4349-9C54-FE1ACDD1D8B6}" presName="compNode" presStyleCnt="0"/>
      <dgm:spPr/>
    </dgm:pt>
    <dgm:pt modelId="{65966C24-50F2-4CCD-A2E5-FC4D5D75890F}" type="pres">
      <dgm:prSet presAssocID="{42C2042C-9EA9-4349-9C54-FE1ACDD1D8B6}" presName="bgRect" presStyleLbl="bgShp" presStyleIdx="0" presStyleCnt="2"/>
      <dgm:spPr/>
    </dgm:pt>
    <dgm:pt modelId="{DC89B408-300B-40BF-9B3B-2D506A39E54B}" type="pres">
      <dgm:prSet presAssocID="{42C2042C-9EA9-4349-9C54-FE1ACDD1D8B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corn"/>
        </a:ext>
      </dgm:extLst>
    </dgm:pt>
    <dgm:pt modelId="{6AEAF011-95E2-4836-ABED-A48DD4E033A9}" type="pres">
      <dgm:prSet presAssocID="{42C2042C-9EA9-4349-9C54-FE1ACDD1D8B6}" presName="spaceRect" presStyleCnt="0"/>
      <dgm:spPr/>
    </dgm:pt>
    <dgm:pt modelId="{4BFDCF51-10D2-44F2-9132-07826C30B910}" type="pres">
      <dgm:prSet presAssocID="{42C2042C-9EA9-4349-9C54-FE1ACDD1D8B6}" presName="parTx" presStyleLbl="revTx" presStyleIdx="0" presStyleCnt="2" custScaleX="107122" custLinFactNeighborX="-895" custLinFactNeighborY="-7370">
        <dgm:presLayoutVars>
          <dgm:chMax val="0"/>
          <dgm:chPref val="0"/>
        </dgm:presLayoutVars>
      </dgm:prSet>
      <dgm:spPr/>
    </dgm:pt>
    <dgm:pt modelId="{16804EFD-EE72-41FD-B6BC-A925323F579D}" type="pres">
      <dgm:prSet presAssocID="{1AEC63D1-C42D-45F9-99F3-1085068C03F6}" presName="sibTrans" presStyleCnt="0"/>
      <dgm:spPr/>
    </dgm:pt>
    <dgm:pt modelId="{D8C6C917-9B2F-423D-9E6B-8EB3B8EA5351}" type="pres">
      <dgm:prSet presAssocID="{3714ACEB-8F59-43FC-B97C-FED4466245FC}" presName="compNode" presStyleCnt="0"/>
      <dgm:spPr/>
    </dgm:pt>
    <dgm:pt modelId="{F4C9CDF1-9C93-4F72-8DBA-A90A4B58B6C2}" type="pres">
      <dgm:prSet presAssocID="{3714ACEB-8F59-43FC-B97C-FED4466245FC}" presName="bgRect" presStyleLbl="bgShp" presStyleIdx="1" presStyleCnt="2"/>
      <dgm:spPr/>
    </dgm:pt>
    <dgm:pt modelId="{4405264C-B8A8-4C08-8A1E-A7B0AB0F9A6C}" type="pres">
      <dgm:prSet presAssocID="{3714ACEB-8F59-43FC-B97C-FED4466245F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stainability"/>
        </a:ext>
      </dgm:extLst>
    </dgm:pt>
    <dgm:pt modelId="{6F371E01-D62C-41CE-A603-441677E4C841}" type="pres">
      <dgm:prSet presAssocID="{3714ACEB-8F59-43FC-B97C-FED4466245FC}" presName="spaceRect" presStyleCnt="0"/>
      <dgm:spPr/>
    </dgm:pt>
    <dgm:pt modelId="{13B77629-F9EA-48F0-84B9-A98A166B679C}" type="pres">
      <dgm:prSet presAssocID="{3714ACEB-8F59-43FC-B97C-FED4466245FC}" presName="parTx" presStyleLbl="revTx" presStyleIdx="1" presStyleCnt="2" custScaleX="112652">
        <dgm:presLayoutVars>
          <dgm:chMax val="0"/>
          <dgm:chPref val="0"/>
        </dgm:presLayoutVars>
      </dgm:prSet>
      <dgm:spPr/>
    </dgm:pt>
  </dgm:ptLst>
  <dgm:cxnLst>
    <dgm:cxn modelId="{54A48F9E-C8CF-4ACA-B4AA-BB0125A3E5DF}" srcId="{835C238F-E4D3-4FBE-B80B-C0CAA3EF99E3}" destId="{3714ACEB-8F59-43FC-B97C-FED4466245FC}" srcOrd="1" destOrd="0" parTransId="{964E2ADE-E397-44EF-8AF2-6C9967CBCB3B}" sibTransId="{0CD7DD06-7887-42A9-A094-E6CF25C7420D}"/>
    <dgm:cxn modelId="{B306ADB3-1BAD-47BE-A80C-468F6FB89F24}" type="presOf" srcId="{3714ACEB-8F59-43FC-B97C-FED4466245FC}" destId="{13B77629-F9EA-48F0-84B9-A98A166B679C}" srcOrd="0" destOrd="0" presId="urn:microsoft.com/office/officeart/2018/2/layout/IconVerticalSolidList"/>
    <dgm:cxn modelId="{9A9BF7CE-3ABD-47DC-A081-8B1F84D1345E}" type="presOf" srcId="{835C238F-E4D3-4FBE-B80B-C0CAA3EF99E3}" destId="{97A2B133-62A7-4126-A819-53D1B54683C9}" srcOrd="0" destOrd="0" presId="urn:microsoft.com/office/officeart/2018/2/layout/IconVerticalSolidList"/>
    <dgm:cxn modelId="{83E51FDE-7E8C-4ACC-9243-89776731E7F4}" srcId="{835C238F-E4D3-4FBE-B80B-C0CAA3EF99E3}" destId="{42C2042C-9EA9-4349-9C54-FE1ACDD1D8B6}" srcOrd="0" destOrd="0" parTransId="{1331A009-9E92-4F45-8AB4-CD5CBB1050FF}" sibTransId="{1AEC63D1-C42D-45F9-99F3-1085068C03F6}"/>
    <dgm:cxn modelId="{CD4339F7-7159-4717-A31A-19A0538FCEA2}" type="presOf" srcId="{42C2042C-9EA9-4349-9C54-FE1ACDD1D8B6}" destId="{4BFDCF51-10D2-44F2-9132-07826C30B910}" srcOrd="0" destOrd="0" presId="urn:microsoft.com/office/officeart/2018/2/layout/IconVerticalSolidList"/>
    <dgm:cxn modelId="{371BA4C8-080E-4FC5-AF23-4E855EE9EAAE}" type="presParOf" srcId="{97A2B133-62A7-4126-A819-53D1B54683C9}" destId="{7401E04E-0FC2-4664-A976-DEBDF725E51B}" srcOrd="0" destOrd="0" presId="urn:microsoft.com/office/officeart/2018/2/layout/IconVerticalSolidList"/>
    <dgm:cxn modelId="{432E0C61-D319-4A8B-88D1-DCDE26546A1E}" type="presParOf" srcId="{7401E04E-0FC2-4664-A976-DEBDF725E51B}" destId="{65966C24-50F2-4CCD-A2E5-FC4D5D75890F}" srcOrd="0" destOrd="0" presId="urn:microsoft.com/office/officeart/2018/2/layout/IconVerticalSolidList"/>
    <dgm:cxn modelId="{17DDB29C-8F46-4817-A686-24C3887F0DAC}" type="presParOf" srcId="{7401E04E-0FC2-4664-A976-DEBDF725E51B}" destId="{DC89B408-300B-40BF-9B3B-2D506A39E54B}" srcOrd="1" destOrd="0" presId="urn:microsoft.com/office/officeart/2018/2/layout/IconVerticalSolidList"/>
    <dgm:cxn modelId="{08AF7E48-4749-40A5-AAFF-3DE089CFF65B}" type="presParOf" srcId="{7401E04E-0FC2-4664-A976-DEBDF725E51B}" destId="{6AEAF011-95E2-4836-ABED-A48DD4E033A9}" srcOrd="2" destOrd="0" presId="urn:microsoft.com/office/officeart/2018/2/layout/IconVerticalSolidList"/>
    <dgm:cxn modelId="{38F4A76A-D0DC-407B-8BDE-8053818C643A}" type="presParOf" srcId="{7401E04E-0FC2-4664-A976-DEBDF725E51B}" destId="{4BFDCF51-10D2-44F2-9132-07826C30B910}" srcOrd="3" destOrd="0" presId="urn:microsoft.com/office/officeart/2018/2/layout/IconVerticalSolidList"/>
    <dgm:cxn modelId="{0D27112D-6955-4257-BCA4-F32699216BF7}" type="presParOf" srcId="{97A2B133-62A7-4126-A819-53D1B54683C9}" destId="{16804EFD-EE72-41FD-B6BC-A925323F579D}" srcOrd="1" destOrd="0" presId="urn:microsoft.com/office/officeart/2018/2/layout/IconVerticalSolidList"/>
    <dgm:cxn modelId="{8ED56A2C-7926-4AB6-944C-19B0FD014569}" type="presParOf" srcId="{97A2B133-62A7-4126-A819-53D1B54683C9}" destId="{D8C6C917-9B2F-423D-9E6B-8EB3B8EA5351}" srcOrd="2" destOrd="0" presId="urn:microsoft.com/office/officeart/2018/2/layout/IconVerticalSolidList"/>
    <dgm:cxn modelId="{196D8CB9-0DDD-4572-A292-64374EDD4224}" type="presParOf" srcId="{D8C6C917-9B2F-423D-9E6B-8EB3B8EA5351}" destId="{F4C9CDF1-9C93-4F72-8DBA-A90A4B58B6C2}" srcOrd="0" destOrd="0" presId="urn:microsoft.com/office/officeart/2018/2/layout/IconVerticalSolidList"/>
    <dgm:cxn modelId="{D021440F-B121-4E0E-9FAD-5EFCC5042B9E}" type="presParOf" srcId="{D8C6C917-9B2F-423D-9E6B-8EB3B8EA5351}" destId="{4405264C-B8A8-4C08-8A1E-A7B0AB0F9A6C}" srcOrd="1" destOrd="0" presId="urn:microsoft.com/office/officeart/2018/2/layout/IconVerticalSolidList"/>
    <dgm:cxn modelId="{114E268D-1DDA-4A2F-B173-9322B6A59112}" type="presParOf" srcId="{D8C6C917-9B2F-423D-9E6B-8EB3B8EA5351}" destId="{6F371E01-D62C-41CE-A603-441677E4C841}" srcOrd="2" destOrd="0" presId="urn:microsoft.com/office/officeart/2018/2/layout/IconVerticalSolidList"/>
    <dgm:cxn modelId="{D4B4CF6B-81A4-44ED-87B7-0AB69352BA60}" type="presParOf" srcId="{D8C6C917-9B2F-423D-9E6B-8EB3B8EA5351}" destId="{13B77629-F9EA-48F0-84B9-A98A166B679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A86B3-C930-4F92-84C7-BDB1C1D13C4A}">
      <dsp:nvSpPr>
        <dsp:cNvPr id="0" name=""/>
        <dsp:cNvSpPr/>
      </dsp:nvSpPr>
      <dsp:spPr>
        <a:xfrm>
          <a:off x="0" y="3105"/>
          <a:ext cx="8733091" cy="14798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F7DE2-51AB-4460-A788-471A9319D785}">
      <dsp:nvSpPr>
        <dsp:cNvPr id="0" name=""/>
        <dsp:cNvSpPr/>
      </dsp:nvSpPr>
      <dsp:spPr>
        <a:xfrm>
          <a:off x="447652" y="336070"/>
          <a:ext cx="814709" cy="813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643CAE-F15F-4E16-A2BA-AE41E7D1B00A}">
      <dsp:nvSpPr>
        <dsp:cNvPr id="0" name=""/>
        <dsp:cNvSpPr/>
      </dsp:nvSpPr>
      <dsp:spPr>
        <a:xfrm>
          <a:off x="1710014" y="3105"/>
          <a:ext cx="6750107" cy="1481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770" tIns="156770" rIns="156770" bIns="156770" numCol="1" spcCol="1270" anchor="ctr" anchorCtr="0">
          <a:noAutofit/>
        </a:bodyPr>
        <a:lstStyle/>
        <a:p>
          <a:pPr marL="0" lvl="0" indent="0" algn="l" defTabSz="622300">
            <a:lnSpc>
              <a:spcPct val="100000"/>
            </a:lnSpc>
            <a:spcBef>
              <a:spcPct val="0"/>
            </a:spcBef>
            <a:spcAft>
              <a:spcPct val="35000"/>
            </a:spcAft>
            <a:buNone/>
          </a:pPr>
          <a:r>
            <a:rPr lang="en-US" sz="1400" kern="1200" dirty="0"/>
            <a:t>“…</a:t>
          </a:r>
          <a:r>
            <a:rPr lang="en-US" sz="1400" b="0" i="0" kern="1200" dirty="0"/>
            <a:t>a management </a:t>
          </a:r>
          <a:r>
            <a:rPr lang="en-US" sz="1400" b="0" i="0" u="sng" kern="1200" dirty="0"/>
            <a:t>system</a:t>
          </a:r>
          <a:r>
            <a:rPr lang="en-US" sz="1400" b="0" i="0" kern="1200" dirty="0"/>
            <a:t> that combines agriculture and trees to </a:t>
          </a:r>
          <a:r>
            <a:rPr lang="en-US" sz="1400" b="0" i="0" u="sng" kern="1200" dirty="0"/>
            <a:t>address conservation needs </a:t>
          </a:r>
          <a:r>
            <a:rPr lang="en-US" sz="1400" b="0" i="0" kern="1200" dirty="0"/>
            <a:t>and build more profitable and </a:t>
          </a:r>
          <a:r>
            <a:rPr lang="en-US" sz="1400" b="0" i="0" u="sng" kern="1200" dirty="0"/>
            <a:t>weather-resilient </a:t>
          </a:r>
          <a:r>
            <a:rPr lang="en-US" sz="1400" b="0" i="0" kern="1200" dirty="0"/>
            <a:t>farms, ranches and communities. </a:t>
          </a:r>
          <a:r>
            <a:rPr lang="en-US" sz="1400" b="0" i="0" u="sng" kern="1200" dirty="0">
              <a:hlinkClick xmlns:r="http://schemas.openxmlformats.org/officeDocument/2006/relationships" r:id="rId3"/>
            </a:rPr>
            <a:t>Agroforestry practices</a:t>
          </a:r>
          <a:r>
            <a:rPr lang="en-US" sz="1400" b="0" i="0" kern="1200" dirty="0"/>
            <a:t> provide opportunities to </a:t>
          </a:r>
          <a:r>
            <a:rPr lang="en-US" sz="1400" b="0" i="0" u="sng" kern="1200" dirty="0"/>
            <a:t>integrate productivity and profitability </a:t>
          </a:r>
          <a:r>
            <a:rPr lang="en-US" sz="1400" b="0" i="0" kern="1200" dirty="0"/>
            <a:t>with </a:t>
          </a:r>
          <a:r>
            <a:rPr lang="en-US" sz="1400" b="0" i="0" u="sng" kern="1200" dirty="0"/>
            <a:t>environmental stewardship </a:t>
          </a:r>
          <a:r>
            <a:rPr lang="en-US" sz="1400" b="0" i="0" kern="1200" dirty="0"/>
            <a:t>resulting in </a:t>
          </a:r>
          <a:r>
            <a:rPr lang="en-US" sz="1400" b="0" i="0" u="sng" kern="1200" dirty="0"/>
            <a:t>healthy and sustainable agricultural systems</a:t>
          </a:r>
          <a:r>
            <a:rPr lang="en-US" sz="1400" b="0" i="0" kern="1200" dirty="0"/>
            <a:t> that can be passed on to future generations.” </a:t>
          </a:r>
          <a:r>
            <a:rPr lang="en-US" sz="1600" b="1" i="1" kern="1200" dirty="0"/>
            <a:t>National Agroforestry Center</a:t>
          </a:r>
          <a:endParaRPr lang="en-US" sz="1600" b="1" kern="1200" dirty="0"/>
        </a:p>
      </dsp:txBody>
      <dsp:txXfrm>
        <a:off x="1710014" y="3105"/>
        <a:ext cx="6750107" cy="1481289"/>
      </dsp:txXfrm>
    </dsp:sp>
    <dsp:sp modelId="{FEAAF007-AB62-4A5B-AE7E-0D45D29279CD}">
      <dsp:nvSpPr>
        <dsp:cNvPr id="0" name=""/>
        <dsp:cNvSpPr/>
      </dsp:nvSpPr>
      <dsp:spPr>
        <a:xfrm>
          <a:off x="0" y="1766545"/>
          <a:ext cx="8733091" cy="14798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B74998-692D-4450-8708-E7A4647EEC06}">
      <dsp:nvSpPr>
        <dsp:cNvPr id="0" name=""/>
        <dsp:cNvSpPr/>
      </dsp:nvSpPr>
      <dsp:spPr>
        <a:xfrm>
          <a:off x="447652" y="2099510"/>
          <a:ext cx="814709" cy="813913"/>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69A7B7-45DB-4F90-8262-FDC1249B24B1}">
      <dsp:nvSpPr>
        <dsp:cNvPr id="0" name=""/>
        <dsp:cNvSpPr/>
      </dsp:nvSpPr>
      <dsp:spPr>
        <a:xfrm>
          <a:off x="1710014" y="1766545"/>
          <a:ext cx="6750107" cy="1481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770" tIns="156770" rIns="156770" bIns="156770" numCol="1" spcCol="1270" anchor="ctr" anchorCtr="0">
          <a:noAutofit/>
        </a:bodyPr>
        <a:lstStyle/>
        <a:p>
          <a:pPr marL="0" lvl="0" indent="0" algn="l" defTabSz="622300">
            <a:lnSpc>
              <a:spcPct val="100000"/>
            </a:lnSpc>
            <a:spcBef>
              <a:spcPct val="0"/>
            </a:spcBef>
            <a:spcAft>
              <a:spcPct val="35000"/>
            </a:spcAft>
            <a:buNone/>
          </a:pPr>
          <a:r>
            <a:rPr lang="en-US" sz="1400" b="0" i="0" kern="1200" dirty="0"/>
            <a:t>“…an intensive land management system that optimizes the benefits from the biological interactions created when trees and/or shrubs are deliberately combined with crops and/or livestock…Within each agroforestry practice, </a:t>
          </a:r>
          <a:r>
            <a:rPr lang="en-US" sz="1400" b="0" i="1" kern="1200" dirty="0"/>
            <a:t>there is a continuum of options available to landowners depending o­n their own goals…” </a:t>
          </a:r>
          <a:r>
            <a:rPr lang="en-US" sz="1600" b="1" i="0" kern="1200" dirty="0"/>
            <a:t>Association for Temperate Agroforestry </a:t>
          </a:r>
          <a:endParaRPr lang="en-US" sz="1600" b="1" kern="1200" dirty="0"/>
        </a:p>
      </dsp:txBody>
      <dsp:txXfrm>
        <a:off x="1710014" y="1766545"/>
        <a:ext cx="6750107" cy="1481289"/>
      </dsp:txXfrm>
    </dsp:sp>
    <dsp:sp modelId="{D09E83DF-A53D-47E8-8BCF-9365A59CCE95}">
      <dsp:nvSpPr>
        <dsp:cNvPr id="0" name=""/>
        <dsp:cNvSpPr/>
      </dsp:nvSpPr>
      <dsp:spPr>
        <a:xfrm>
          <a:off x="0" y="3529985"/>
          <a:ext cx="8733091" cy="14798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B5CE13-F92C-4536-8CC1-2C154340FA2B}">
      <dsp:nvSpPr>
        <dsp:cNvPr id="0" name=""/>
        <dsp:cNvSpPr/>
      </dsp:nvSpPr>
      <dsp:spPr>
        <a:xfrm>
          <a:off x="447652" y="3862950"/>
          <a:ext cx="814709" cy="813913"/>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423529-5ED4-48B0-9D5E-E35A7003677E}">
      <dsp:nvSpPr>
        <dsp:cNvPr id="0" name=""/>
        <dsp:cNvSpPr/>
      </dsp:nvSpPr>
      <dsp:spPr>
        <a:xfrm>
          <a:off x="1710014" y="3529985"/>
          <a:ext cx="6750107" cy="1481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770" tIns="156770" rIns="156770" bIns="156770" numCol="1" spcCol="1270" anchor="ctr" anchorCtr="0">
          <a:noAutofit/>
        </a:bodyPr>
        <a:lstStyle/>
        <a:p>
          <a:pPr marL="0" lvl="0" indent="0" algn="l" defTabSz="711200">
            <a:lnSpc>
              <a:spcPct val="100000"/>
            </a:lnSpc>
            <a:spcBef>
              <a:spcPct val="0"/>
            </a:spcBef>
            <a:spcAft>
              <a:spcPct val="35000"/>
            </a:spcAft>
            <a:buNone/>
          </a:pPr>
          <a:r>
            <a:rPr lang="en-US" sz="1600" b="0" i="0" kern="1200" dirty="0"/>
            <a:t>“…Diversified farming and ranching systems that include trees and other perennial shrubs and crops.”  “…an umbrella term encompassing a variety of polycultural farming practices that intentionally integrate perennial trees and shrubs with other crops and/ or livestock.”  </a:t>
          </a:r>
          <a:r>
            <a:rPr lang="en-US" sz="1600" b="1" i="1" kern="1200" dirty="0"/>
            <a:t>Agroforestry Coalition</a:t>
          </a:r>
          <a:endParaRPr lang="en-US" sz="1600" b="1" kern="1200" dirty="0"/>
        </a:p>
      </dsp:txBody>
      <dsp:txXfrm>
        <a:off x="1710014" y="3529985"/>
        <a:ext cx="6750107" cy="148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EBE97-312A-4F6A-967F-E41E59B5ECB0}">
      <dsp:nvSpPr>
        <dsp:cNvPr id="0" name=""/>
        <dsp:cNvSpPr/>
      </dsp:nvSpPr>
      <dsp:spPr>
        <a:xfrm>
          <a:off x="958042" y="1184301"/>
          <a:ext cx="1104945" cy="11049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E3E23C-9172-4060-8CAB-D1144A5F8056}">
      <dsp:nvSpPr>
        <dsp:cNvPr id="0" name=""/>
        <dsp:cNvSpPr/>
      </dsp:nvSpPr>
      <dsp:spPr>
        <a:xfrm>
          <a:off x="282798" y="2611528"/>
          <a:ext cx="245543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dirty="0"/>
            <a:t>Enhanced Production</a:t>
          </a:r>
        </a:p>
      </dsp:txBody>
      <dsp:txXfrm>
        <a:off x="282798" y="2611528"/>
        <a:ext cx="2455434" cy="720000"/>
      </dsp:txXfrm>
    </dsp:sp>
    <dsp:sp modelId="{2FAF80CA-6A8F-49B3-8D9E-CE0C120D1D55}">
      <dsp:nvSpPr>
        <dsp:cNvPr id="0" name=""/>
        <dsp:cNvSpPr/>
      </dsp:nvSpPr>
      <dsp:spPr>
        <a:xfrm>
          <a:off x="3843178" y="1184301"/>
          <a:ext cx="1104945" cy="110494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12647A-508B-48C0-8592-724CF90EBE01}">
      <dsp:nvSpPr>
        <dsp:cNvPr id="0" name=""/>
        <dsp:cNvSpPr/>
      </dsp:nvSpPr>
      <dsp:spPr>
        <a:xfrm>
          <a:off x="3167934" y="2611528"/>
          <a:ext cx="245543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dirty="0"/>
            <a:t>Cultural and Societal</a:t>
          </a:r>
        </a:p>
      </dsp:txBody>
      <dsp:txXfrm>
        <a:off x="3167934" y="2611528"/>
        <a:ext cx="2455434" cy="720000"/>
      </dsp:txXfrm>
    </dsp:sp>
    <dsp:sp modelId="{DD1D3227-8C4B-4C18-8416-2F89E64DBFF2}">
      <dsp:nvSpPr>
        <dsp:cNvPr id="0" name=""/>
        <dsp:cNvSpPr/>
      </dsp:nvSpPr>
      <dsp:spPr>
        <a:xfrm>
          <a:off x="6728314" y="1184301"/>
          <a:ext cx="1104945" cy="11049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207F17-FCAA-43A6-B03F-8264BAFD2E91}">
      <dsp:nvSpPr>
        <dsp:cNvPr id="0" name=""/>
        <dsp:cNvSpPr/>
      </dsp:nvSpPr>
      <dsp:spPr>
        <a:xfrm>
          <a:off x="6053069" y="2611528"/>
          <a:ext cx="245543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dirty="0"/>
            <a:t>Food Security</a:t>
          </a:r>
        </a:p>
      </dsp:txBody>
      <dsp:txXfrm>
        <a:off x="6053069" y="2611528"/>
        <a:ext cx="2455434"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4ABE2-8A84-4B45-9238-AE511FC580D4}">
      <dsp:nvSpPr>
        <dsp:cNvPr id="0" name=""/>
        <dsp:cNvSpPr/>
      </dsp:nvSpPr>
      <dsp:spPr>
        <a:xfrm>
          <a:off x="0" y="514"/>
          <a:ext cx="73091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7257AF-BC85-43E3-A875-6101F4B16D2F}">
      <dsp:nvSpPr>
        <dsp:cNvPr id="0" name=""/>
        <dsp:cNvSpPr/>
      </dsp:nvSpPr>
      <dsp:spPr>
        <a:xfrm>
          <a:off x="0" y="514"/>
          <a:ext cx="7309104" cy="6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338 – Prescribed Burning</a:t>
          </a:r>
        </a:p>
      </dsp:txBody>
      <dsp:txXfrm>
        <a:off x="0" y="514"/>
        <a:ext cx="7309104" cy="602440"/>
      </dsp:txXfrm>
    </dsp:sp>
    <dsp:sp modelId="{E623DD56-3C97-4AAA-BC9C-6ADE3A9B243F}">
      <dsp:nvSpPr>
        <dsp:cNvPr id="0" name=""/>
        <dsp:cNvSpPr/>
      </dsp:nvSpPr>
      <dsp:spPr>
        <a:xfrm>
          <a:off x="0" y="602955"/>
          <a:ext cx="73091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2A124E-05A5-4970-80A8-71A3453E73B5}">
      <dsp:nvSpPr>
        <dsp:cNvPr id="0" name=""/>
        <dsp:cNvSpPr/>
      </dsp:nvSpPr>
      <dsp:spPr>
        <a:xfrm>
          <a:off x="0" y="602955"/>
          <a:ext cx="7309104" cy="6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314 – Brush Management</a:t>
          </a:r>
        </a:p>
      </dsp:txBody>
      <dsp:txXfrm>
        <a:off x="0" y="602955"/>
        <a:ext cx="7309104" cy="602440"/>
      </dsp:txXfrm>
    </dsp:sp>
    <dsp:sp modelId="{E81959D4-BC33-481D-94B6-36DB03AF1D3C}">
      <dsp:nvSpPr>
        <dsp:cNvPr id="0" name=""/>
        <dsp:cNvSpPr/>
      </dsp:nvSpPr>
      <dsp:spPr>
        <a:xfrm>
          <a:off x="0" y="1205396"/>
          <a:ext cx="73091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12F373-481C-41DC-9313-3337C11E2DFA}">
      <dsp:nvSpPr>
        <dsp:cNvPr id="0" name=""/>
        <dsp:cNvSpPr/>
      </dsp:nvSpPr>
      <dsp:spPr>
        <a:xfrm>
          <a:off x="0" y="1205396"/>
          <a:ext cx="7309104" cy="6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420 – Wildlife Habitat Planting</a:t>
          </a:r>
        </a:p>
      </dsp:txBody>
      <dsp:txXfrm>
        <a:off x="0" y="1205396"/>
        <a:ext cx="7309104" cy="602440"/>
      </dsp:txXfrm>
    </dsp:sp>
    <dsp:sp modelId="{141FAA18-299F-42E3-BCBE-9AD67B52B90C}">
      <dsp:nvSpPr>
        <dsp:cNvPr id="0" name=""/>
        <dsp:cNvSpPr/>
      </dsp:nvSpPr>
      <dsp:spPr>
        <a:xfrm>
          <a:off x="0" y="1807837"/>
          <a:ext cx="73091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30461D-B0BE-4DF2-B856-F111B36B4F02}">
      <dsp:nvSpPr>
        <dsp:cNvPr id="0" name=""/>
        <dsp:cNvSpPr/>
      </dsp:nvSpPr>
      <dsp:spPr>
        <a:xfrm>
          <a:off x="0" y="1807837"/>
          <a:ext cx="7309104" cy="6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612 – Tree and Shrub Establishment</a:t>
          </a:r>
        </a:p>
      </dsp:txBody>
      <dsp:txXfrm>
        <a:off x="0" y="1807837"/>
        <a:ext cx="7309104" cy="602440"/>
      </dsp:txXfrm>
    </dsp:sp>
    <dsp:sp modelId="{E2845715-97A7-41B6-9E39-6D8BD40538DF}">
      <dsp:nvSpPr>
        <dsp:cNvPr id="0" name=""/>
        <dsp:cNvSpPr/>
      </dsp:nvSpPr>
      <dsp:spPr>
        <a:xfrm>
          <a:off x="0" y="2410277"/>
          <a:ext cx="73091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CCB370-66FB-4B33-853B-8E1F49E4B8EA}">
      <dsp:nvSpPr>
        <dsp:cNvPr id="0" name=""/>
        <dsp:cNvSpPr/>
      </dsp:nvSpPr>
      <dsp:spPr>
        <a:xfrm>
          <a:off x="0" y="2410277"/>
          <a:ext cx="7309104" cy="6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643 – Restoration of Rare or Declining Plant Communities</a:t>
          </a:r>
        </a:p>
      </dsp:txBody>
      <dsp:txXfrm>
        <a:off x="0" y="2410277"/>
        <a:ext cx="7309104" cy="602440"/>
      </dsp:txXfrm>
    </dsp:sp>
    <dsp:sp modelId="{2F6792DB-2CD6-40A2-AEC0-ED1B9597BD13}">
      <dsp:nvSpPr>
        <dsp:cNvPr id="0" name=""/>
        <dsp:cNvSpPr/>
      </dsp:nvSpPr>
      <dsp:spPr>
        <a:xfrm>
          <a:off x="0" y="3012718"/>
          <a:ext cx="73091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9CB480-16BF-4931-965E-7F3018BFBF77}">
      <dsp:nvSpPr>
        <dsp:cNvPr id="0" name=""/>
        <dsp:cNvSpPr/>
      </dsp:nvSpPr>
      <dsp:spPr>
        <a:xfrm>
          <a:off x="0" y="3012718"/>
          <a:ext cx="7309104" cy="6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666 – Forest Stand Improvement</a:t>
          </a:r>
        </a:p>
      </dsp:txBody>
      <dsp:txXfrm>
        <a:off x="0" y="3012718"/>
        <a:ext cx="7309104" cy="602440"/>
      </dsp:txXfrm>
    </dsp:sp>
    <dsp:sp modelId="{5034AAA8-6208-4BA6-BED3-DBF1D5494FC2}">
      <dsp:nvSpPr>
        <dsp:cNvPr id="0" name=""/>
        <dsp:cNvSpPr/>
      </dsp:nvSpPr>
      <dsp:spPr>
        <a:xfrm>
          <a:off x="0" y="3615159"/>
          <a:ext cx="73091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C869FB-9817-4710-B035-F339929525C2}">
      <dsp:nvSpPr>
        <dsp:cNvPr id="0" name=""/>
        <dsp:cNvSpPr/>
      </dsp:nvSpPr>
      <dsp:spPr>
        <a:xfrm>
          <a:off x="0" y="3615159"/>
          <a:ext cx="7309104" cy="6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825 – Culturally Significant Plantings for Soil Health</a:t>
          </a:r>
        </a:p>
      </dsp:txBody>
      <dsp:txXfrm>
        <a:off x="0" y="3615159"/>
        <a:ext cx="7309104" cy="6024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66C24-50F2-4CCD-A2E5-FC4D5D75890F}">
      <dsp:nvSpPr>
        <dsp:cNvPr id="0" name=""/>
        <dsp:cNvSpPr/>
      </dsp:nvSpPr>
      <dsp:spPr>
        <a:xfrm>
          <a:off x="-221256" y="666985"/>
          <a:ext cx="9144000" cy="17713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89B408-300B-40BF-9B3B-2D506A39E54B}">
      <dsp:nvSpPr>
        <dsp:cNvPr id="0" name=""/>
        <dsp:cNvSpPr/>
      </dsp:nvSpPr>
      <dsp:spPr>
        <a:xfrm>
          <a:off x="314579" y="1065541"/>
          <a:ext cx="976152" cy="9742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FDCF51-10D2-44F2-9132-07826C30B910}">
      <dsp:nvSpPr>
        <dsp:cNvPr id="0" name=""/>
        <dsp:cNvSpPr/>
      </dsp:nvSpPr>
      <dsp:spPr>
        <a:xfrm>
          <a:off x="1510629" y="536309"/>
          <a:ext cx="7595126" cy="1773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652" tIns="187652" rIns="187652" bIns="187652" numCol="1" spcCol="1270" anchor="ctr" anchorCtr="0">
          <a:noAutofit/>
        </a:bodyPr>
        <a:lstStyle/>
        <a:p>
          <a:pPr marL="0" lvl="0" indent="0" algn="l" defTabSz="800100">
            <a:lnSpc>
              <a:spcPct val="100000"/>
            </a:lnSpc>
            <a:spcBef>
              <a:spcPct val="0"/>
            </a:spcBef>
            <a:spcAft>
              <a:spcPct val="35000"/>
            </a:spcAft>
            <a:buNone/>
          </a:pPr>
          <a:r>
            <a:rPr lang="en-US" sz="1800" kern="1200" dirty="0"/>
            <a:t>Managing or establishing stands of trees or shrubs in coordination with the management and/or cultivation of understory plants or nontimber forest products. – </a:t>
          </a:r>
          <a:r>
            <a:rPr lang="en-US" sz="1800" i="1" kern="1200" dirty="0"/>
            <a:t>NRCS 379 CPS, 2022</a:t>
          </a:r>
          <a:endParaRPr lang="en-US" sz="1800" kern="1200" dirty="0"/>
        </a:p>
      </dsp:txBody>
      <dsp:txXfrm>
        <a:off x="1510629" y="536309"/>
        <a:ext cx="7595126" cy="1773089"/>
      </dsp:txXfrm>
    </dsp:sp>
    <dsp:sp modelId="{F4C9CDF1-9C93-4F72-8DBA-A90A4B58B6C2}">
      <dsp:nvSpPr>
        <dsp:cNvPr id="0" name=""/>
        <dsp:cNvSpPr/>
      </dsp:nvSpPr>
      <dsp:spPr>
        <a:xfrm>
          <a:off x="-221256" y="2834094"/>
          <a:ext cx="9144000" cy="17713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05264C-B8A8-4C08-8A1E-A7B0AB0F9A6C}">
      <dsp:nvSpPr>
        <dsp:cNvPr id="0" name=""/>
        <dsp:cNvSpPr/>
      </dsp:nvSpPr>
      <dsp:spPr>
        <a:xfrm>
          <a:off x="314579" y="3232650"/>
          <a:ext cx="976152" cy="9742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B77629-F9EA-48F0-84B9-A98A166B679C}">
      <dsp:nvSpPr>
        <dsp:cNvPr id="0" name=""/>
        <dsp:cNvSpPr/>
      </dsp:nvSpPr>
      <dsp:spPr>
        <a:xfrm>
          <a:off x="1378043" y="2834094"/>
          <a:ext cx="7987212" cy="1773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652" tIns="187652" rIns="187652" bIns="187652" numCol="1" spcCol="1270" anchor="ctr" anchorCtr="0">
          <a:noAutofit/>
        </a:bodyPr>
        <a:lstStyle/>
        <a:p>
          <a:pPr marL="0" lvl="0" indent="0" algn="l" defTabSz="800100">
            <a:lnSpc>
              <a:spcPct val="100000"/>
            </a:lnSpc>
            <a:spcBef>
              <a:spcPct val="0"/>
            </a:spcBef>
            <a:spcAft>
              <a:spcPct val="35000"/>
            </a:spcAft>
            <a:buNone/>
          </a:pPr>
          <a:r>
            <a:rPr lang="en-US" sz="1800" kern="1200" dirty="0"/>
            <a:t>The combination of crops (plants, animals, fungi) and trees in forest-inspired agricultural systems that benefit human communities through greater connection to the landscape, improved stewardship of resources, and enhanced economic opportunities. – </a:t>
          </a:r>
          <a:r>
            <a:rPr lang="en-US" sz="1800" i="1" kern="1200" dirty="0"/>
            <a:t>Mudge and Gabriel, 2014</a:t>
          </a:r>
          <a:endParaRPr lang="en-US" sz="1800" kern="1200" dirty="0"/>
        </a:p>
      </dsp:txBody>
      <dsp:txXfrm>
        <a:off x="1378043" y="2834094"/>
        <a:ext cx="7987212" cy="177308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05T22:31:53.753"/>
    </inkml:context>
    <inkml:brush xml:id="br0">
      <inkml:brushProperty name="width" value="0.2" units="cm"/>
      <inkml:brushProperty name="height" value="0.2" units="cm"/>
      <inkml:brushProperty name="color" value="#E71224"/>
    </inkml:brush>
  </inkml:definitions>
  <inkml:trace contextRef="#ctx0" brushRef="#br0">1 1466 24575,'1'0'0,"0"0"0,1-1 0,0 1 0,-1-1 0,0 1 0,0-1 0,0 0 0,1 0 0,-1 1 0,0-2 0,0 2 0,0-1 0,0 0 0,0 0 0,0 0 0,0 0 0,1-3 0,15-24 0,-11 18 0,47-96 0,-13 23 0,-21 48 0,-7 15 0,-1-1 0,-1-1 0,15-43 0,-16 40 0,0 1 0,2 0 0,0 1 0,2 0 0,1 0 0,28-35 0,-23 34 0,35-30 0,-39 40 0,0-1 0,-1 0 0,-1 0 0,0-2 0,18-29 0,-26 35 0,1 1 0,0 1 0,2-1 0,-1 1 0,0 0 0,2 0 0,13-10 0,6-3 0,36-20 0,-37 25 0,46-37 0,-48 33 0,1 2 0,1 0 0,1 2 0,0 1 0,2 1 0,58-20 0,-72 28 0,-1 0 0,27-18 0,-27 16 0,1 0 0,20-8 0,-12 7 0,110-47 0,-99 42 0,41-13 0,-42 16 0,73-20 0,-31 10 0,-41 13 0,1 2 0,-1 1 0,1 2 0,38 0 0,-66 4 0,70-7 0,17-1 0,410 7 0,-243 2 0,-249-1 0,0 1 0,0 1 0,0 1 0,24 7 0,49 23 0,-80-30 0,146 58 0,-131-51 0,1 0 0,-2 2 0,33 24 0,2 0 0,-34-21 0,-1 1 0,-1 0 0,19 21 0,-2-2 0,-16-13 0,1 0 0,-2 2 0,29 48 0,-1-2 0,-38-58 0,0 0 0,-1 0 0,0 0 0,0 1 0,5 13 0,12 22 79,-11-24-1523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1/12/2026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dirty="0"/>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clockwise from left:  Multi-story forest garden, Pacific Island, Matthew Cocking, NRCS.  Planting wild-simulated bloodroot, Forest Farming Community </a:t>
            </a:r>
            <a:r>
              <a:rPr lang="en-US" dirty="0" err="1"/>
              <a:t>flickr</a:t>
            </a:r>
            <a:r>
              <a:rPr lang="en-US" dirty="0"/>
              <a:t> page, wild simulated ginseng by Catherine Bukowski, Forest Farming Community hillside forest farming by Katie </a:t>
            </a:r>
            <a:r>
              <a:rPr lang="en-US" dirty="0" err="1"/>
              <a:t>Trozzo</a:t>
            </a:r>
            <a:r>
              <a:rPr lang="en-US" dirty="0"/>
              <a:t>, Forest Farming Community </a:t>
            </a:r>
            <a:r>
              <a:rPr lang="en-US" dirty="0" err="1"/>
              <a:t>flickr</a:t>
            </a:r>
            <a:endParaRPr lang="en-US" dirty="0"/>
          </a:p>
          <a:p>
            <a:r>
              <a:rPr lang="en-US" dirty="0"/>
              <a:t>https://www.flickr.com/people/forestfarming/</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dirty="0"/>
          </a:p>
        </p:txBody>
      </p:sp>
    </p:spTree>
    <p:extLst>
      <p:ext uri="{BB962C8B-B14F-4D97-AF65-F5344CB8AC3E}">
        <p14:creationId xmlns:p14="http://schemas.microsoft.com/office/powerpoint/2010/main" val="2440714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Forest farming can look differently depending on type of plants that are managed for production, the level of management intensity, and regional soil and biological variations.  </a:t>
            </a:r>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dirty="0"/>
          </a:p>
        </p:txBody>
      </p:sp>
    </p:spTree>
    <p:extLst>
      <p:ext uri="{BB962C8B-B14F-4D97-AF65-F5344CB8AC3E}">
        <p14:creationId xmlns:p14="http://schemas.microsoft.com/office/powerpoint/2010/main" val="4081901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68F34-6BDD-A0ED-7094-707F82A39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9BFA7-42E8-D19E-378E-81175257B9A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E4EDFF0F-0086-133A-D0D5-7C87845E41F9}"/>
              </a:ext>
            </a:extLst>
          </p:cNvPr>
          <p:cNvSpPr>
            <a:spLocks noGrp="1"/>
          </p:cNvSpPr>
          <p:nvPr>
            <p:ph type="body" idx="1"/>
          </p:nvPr>
        </p:nvSpPr>
        <p:spPr/>
        <p:txBody>
          <a:bodyPr/>
          <a:lstStyle/>
          <a:p>
            <a:r>
              <a:rPr lang="en-US" dirty="0">
                <a:ea typeface="Calibri"/>
                <a:cs typeface="Calibri"/>
              </a:rPr>
              <a:t>Forest farming was a key source of food for many communities in the past, including indigenous and enslaved peoples.</a:t>
            </a:r>
            <a:endParaRPr lang="en-US" dirty="0"/>
          </a:p>
        </p:txBody>
      </p:sp>
      <p:sp>
        <p:nvSpPr>
          <p:cNvPr id="4" name="Slide Number Placeholder 3">
            <a:extLst>
              <a:ext uri="{FF2B5EF4-FFF2-40B4-BE49-F238E27FC236}">
                <a16:creationId xmlns:a16="http://schemas.microsoft.com/office/drawing/2014/main" id="{54B127AF-BBE7-D1BD-EA5F-A5E8B9243706}"/>
              </a:ext>
            </a:extLst>
          </p:cNvPr>
          <p:cNvSpPr>
            <a:spLocks noGrp="1"/>
          </p:cNvSpPr>
          <p:nvPr>
            <p:ph type="sldNum" sz="quarter" idx="5"/>
          </p:nvPr>
        </p:nvSpPr>
        <p:spPr/>
        <p:txBody>
          <a:bodyPr/>
          <a:lstStyle/>
          <a:p>
            <a:fld id="{826BD091-4092-4F28-8EE7-CA2A94FFB267}" type="slidenum">
              <a:rPr lang="en-US" smtClean="0"/>
              <a:t>12</a:t>
            </a:fld>
            <a:endParaRPr lang="en-US" dirty="0"/>
          </a:p>
        </p:txBody>
      </p:sp>
    </p:spTree>
    <p:extLst>
      <p:ext uri="{BB962C8B-B14F-4D97-AF65-F5344CB8AC3E}">
        <p14:creationId xmlns:p14="http://schemas.microsoft.com/office/powerpoint/2010/main" val="3323151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68F34-6BDD-A0ED-7094-707F82A39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9BFA7-42E8-D19E-378E-81175257B9A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E4EDFF0F-0086-133A-D0D5-7C87845E41F9}"/>
              </a:ext>
            </a:extLst>
          </p:cNvPr>
          <p:cNvSpPr>
            <a:spLocks noGrp="1"/>
          </p:cNvSpPr>
          <p:nvPr>
            <p:ph type="body" idx="1"/>
          </p:nvPr>
        </p:nvSpPr>
        <p:spPr/>
        <p:txBody>
          <a:bodyPr/>
          <a:lstStyle/>
          <a:p>
            <a:endParaRPr lang="en-US" dirty="0"/>
          </a:p>
          <a:p>
            <a:r>
              <a:rPr lang="en-US" dirty="0">
                <a:ea typeface="Calibri"/>
                <a:cs typeface="Calibri"/>
              </a:rPr>
              <a:t>The </a:t>
            </a:r>
            <a:r>
              <a:rPr lang="en-US" err="1">
                <a:ea typeface="Calibri"/>
                <a:cs typeface="Calibri"/>
              </a:rPr>
              <a:t>Hawai'an</a:t>
            </a:r>
            <a:r>
              <a:rPr lang="en-US" dirty="0">
                <a:ea typeface="Calibri"/>
                <a:cs typeface="Calibri"/>
              </a:rPr>
              <a:t> islands is an excellent example of how forest farming was a key source of food for indigenous communities prior to colonial contact. </a:t>
            </a:r>
            <a:endParaRPr lang="en-US" dirty="0" err="1">
              <a:ea typeface="Calibri"/>
              <a:cs typeface="Calibri"/>
            </a:endParaRPr>
          </a:p>
          <a:p>
            <a:r>
              <a:rPr lang="en-US" dirty="0">
                <a:ea typeface="Calibri"/>
                <a:cs typeface="Calibri"/>
              </a:rPr>
              <a:t>It is estimated that forest farming produced over one million metric tons of food!</a:t>
            </a:r>
          </a:p>
          <a:p>
            <a:r>
              <a:rPr lang="en-US" dirty="0">
                <a:ea typeface="Calibri"/>
                <a:cs typeface="Calibri"/>
              </a:rPr>
              <a:t>Many perennial tree crops were cultivated on colluvial slope of valleys using terracing. Crops such as</a:t>
            </a:r>
            <a:r>
              <a:rPr lang="en-US" dirty="0"/>
              <a:t> </a:t>
            </a:r>
            <a:r>
              <a:rPr lang="en-US" dirty="0" err="1"/>
              <a:t>ti</a:t>
            </a:r>
            <a:r>
              <a:rPr lang="en-US" dirty="0"/>
              <a:t> (</a:t>
            </a:r>
            <a:r>
              <a:rPr lang="en-US" i="1" dirty="0"/>
              <a:t>Cordyline </a:t>
            </a:r>
            <a:r>
              <a:rPr lang="en-US" i="1" dirty="0" err="1"/>
              <a:t>fruticosa</a:t>
            </a:r>
            <a:r>
              <a:rPr lang="en-US" dirty="0"/>
              <a:t>), the bitter yam (</a:t>
            </a:r>
            <a:r>
              <a:rPr lang="en-US" i="1" dirty="0"/>
              <a:t>Dioscorea </a:t>
            </a:r>
            <a:r>
              <a:rPr lang="en-US" i="1" dirty="0" err="1"/>
              <a:t>bulbifera</a:t>
            </a:r>
            <a:r>
              <a:rPr lang="en-US" dirty="0"/>
              <a:t>), bananas (</a:t>
            </a:r>
            <a:r>
              <a:rPr lang="en-US" i="1" dirty="0"/>
              <a:t>Musa sp.</a:t>
            </a:r>
            <a:r>
              <a:rPr lang="en-US" dirty="0"/>
              <a:t>), and breadfruit trees (</a:t>
            </a:r>
            <a:r>
              <a:rPr lang="en-US" i="1" dirty="0"/>
              <a:t>Artocarpus </a:t>
            </a:r>
            <a:r>
              <a:rPr lang="en-US" i="1" dirty="0" err="1"/>
              <a:t>altilis</a:t>
            </a:r>
            <a:r>
              <a:rPr lang="en-US" dirty="0"/>
              <a:t>) were cultivated in forest farming systems.</a:t>
            </a:r>
            <a:endParaRPr lang="en-US" dirty="0">
              <a:ea typeface="Calibri"/>
              <a:cs typeface="Calibri"/>
            </a:endParaRPr>
          </a:p>
        </p:txBody>
      </p:sp>
      <p:sp>
        <p:nvSpPr>
          <p:cNvPr id="4" name="Slide Number Placeholder 3">
            <a:extLst>
              <a:ext uri="{FF2B5EF4-FFF2-40B4-BE49-F238E27FC236}">
                <a16:creationId xmlns:a16="http://schemas.microsoft.com/office/drawing/2014/main" id="{54B127AF-BBE7-D1BD-EA5F-A5E8B9243706}"/>
              </a:ext>
            </a:extLst>
          </p:cNvPr>
          <p:cNvSpPr>
            <a:spLocks noGrp="1"/>
          </p:cNvSpPr>
          <p:nvPr>
            <p:ph type="sldNum" sz="quarter" idx="5"/>
          </p:nvPr>
        </p:nvSpPr>
        <p:spPr/>
        <p:txBody>
          <a:bodyPr/>
          <a:lstStyle/>
          <a:p>
            <a:fld id="{826BD091-4092-4F28-8EE7-CA2A94FFB267}" type="slidenum">
              <a:rPr lang="en-US" smtClean="0"/>
              <a:t>13</a:t>
            </a:fld>
            <a:endParaRPr lang="en-US" dirty="0"/>
          </a:p>
        </p:txBody>
      </p:sp>
    </p:spTree>
    <p:extLst>
      <p:ext uri="{BB962C8B-B14F-4D97-AF65-F5344CB8AC3E}">
        <p14:creationId xmlns:p14="http://schemas.microsoft.com/office/powerpoint/2010/main" val="2694025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There is evidence that enslaved people used forest farming to supplement their diets and provide important nutritional value.</a:t>
            </a:r>
          </a:p>
        </p:txBody>
      </p:sp>
      <p:sp>
        <p:nvSpPr>
          <p:cNvPr id="4" name="Slide Number Placeholder 3"/>
          <p:cNvSpPr>
            <a:spLocks noGrp="1"/>
          </p:cNvSpPr>
          <p:nvPr>
            <p:ph type="sldNum" sz="quarter" idx="5"/>
          </p:nvPr>
        </p:nvSpPr>
        <p:spPr/>
        <p:txBody>
          <a:bodyPr/>
          <a:lstStyle/>
          <a:p>
            <a:fld id="{826BD091-4092-4F28-8EE7-CA2A94FFB267}" type="slidenum">
              <a:rPr lang="en-US" smtClean="0"/>
              <a:t>14</a:t>
            </a:fld>
            <a:endParaRPr lang="en-US" dirty="0"/>
          </a:p>
        </p:txBody>
      </p:sp>
    </p:spTree>
    <p:extLst>
      <p:ext uri="{BB962C8B-B14F-4D97-AF65-F5344CB8AC3E}">
        <p14:creationId xmlns:p14="http://schemas.microsoft.com/office/powerpoint/2010/main" val="2146155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 mentioned earlier in the presentation, recognize that North American tribes have been practicing forest farming for a long time as demonstrated in this example identified in British Columbia.  To summarize, researchers found that some of the plants in this location were not the same as surrounding forest and included spp that are important to indigenous people.  These conditions remain after 150 years of being “unmanaged”.  This contrasted with adjacent sites that were logged (disturbed) that did not regenerate into similar spp as found on the planted site.  </a:t>
            </a:r>
          </a:p>
          <a:p>
            <a:endParaRPr lang="en-US" dirty="0"/>
          </a:p>
          <a:p>
            <a:r>
              <a:rPr lang="en-US" dirty="0"/>
              <a:t>Pronunciation:  Tsim-she-yan</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dirty="0"/>
          </a:p>
        </p:txBody>
      </p:sp>
    </p:spTree>
    <p:extLst>
      <p:ext uri="{BB962C8B-B14F-4D97-AF65-F5344CB8AC3E}">
        <p14:creationId xmlns:p14="http://schemas.microsoft.com/office/powerpoint/2010/main" val="3873231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Traditional cultural practices in California.  Images provided by Pedro Torres, NRCS National Tribal Liaison</a:t>
            </a:r>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dirty="0"/>
          </a:p>
        </p:txBody>
      </p:sp>
    </p:spTree>
    <p:extLst>
      <p:ext uri="{BB962C8B-B14F-4D97-AF65-F5344CB8AC3E}">
        <p14:creationId xmlns:p14="http://schemas.microsoft.com/office/powerpoint/2010/main" val="4034591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i="0" dirty="0">
                <a:solidFill>
                  <a:srgbClr val="212529"/>
                </a:solidFill>
                <a:effectLst/>
                <a:highlight>
                  <a:srgbClr val="FFFFFF"/>
                </a:highlight>
                <a:latin typeface="Helvetica Neue"/>
              </a:rPr>
              <a:t>Indigenous people used fire widely across the U.S. for a variety of purposes, many associated with forest farming activities.  </a:t>
            </a:r>
          </a:p>
          <a:p>
            <a:endParaRPr lang="en-US" b="0" i="0" dirty="0">
              <a:solidFill>
                <a:srgbClr val="212529"/>
              </a:solidFill>
              <a:effectLst/>
              <a:highlight>
                <a:srgbClr val="FFFFFF"/>
              </a:highlight>
              <a:latin typeface="Helvetica Neue"/>
            </a:endParaRPr>
          </a:p>
          <a:p>
            <a:r>
              <a:rPr lang="en-US" dirty="0"/>
              <a:t>Native American Used Fire to Protect and Cultivate Land.  David Roos, Sept 18, 2020.  History</a:t>
            </a:r>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dirty="0"/>
          </a:p>
        </p:txBody>
      </p:sp>
    </p:spTree>
    <p:extLst>
      <p:ext uri="{BB962C8B-B14F-4D97-AF65-F5344CB8AC3E}">
        <p14:creationId xmlns:p14="http://schemas.microsoft.com/office/powerpoint/2010/main" val="4218241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r>
              <a:rPr lang="en-US" sz="1800" b="0" i="0" u="none" strike="noStrike" baseline="0" dirty="0">
                <a:latin typeface="AdvTT5843c571"/>
              </a:rPr>
              <a:t>BROMLEY, S. W. 1935. The original forest types of southern New England. Ecological Monographs 5: 61–89.</a:t>
            </a:r>
          </a:p>
          <a:p>
            <a:pPr algn="l"/>
            <a:endParaRPr lang="en-US" sz="1800" b="0" i="0" u="none" strike="noStrike" baseline="0" dirty="0">
              <a:latin typeface="AdvTT5843c571"/>
            </a:endParaRPr>
          </a:p>
          <a:p>
            <a:pPr algn="l"/>
            <a:r>
              <a:rPr lang="en-US" sz="1800" b="0" i="0" u="none" strike="noStrike" baseline="0" dirty="0">
                <a:latin typeface="AdvTT5843c571"/>
              </a:rPr>
              <a:t>GUYETTE, R. P., M. C. STAMBAUGH, R. M. MUZIKA, AND D. C. DEY. 2006. Fire scars reveal variability and dynamics of eastern fire regimes. pp. 20–39. </a:t>
            </a:r>
            <a:r>
              <a:rPr lang="en-US" sz="1800" b="0" i="0" u="none" strike="noStrike" baseline="0" dirty="0">
                <a:latin typeface="AdvTTf90d833a.I"/>
              </a:rPr>
              <a:t>In </a:t>
            </a:r>
            <a:r>
              <a:rPr lang="en-US" sz="1800" b="0" i="0" u="none" strike="noStrike" baseline="0" dirty="0">
                <a:latin typeface="AdvTT5843c571"/>
              </a:rPr>
              <a:t>M.</a:t>
            </a:r>
          </a:p>
          <a:p>
            <a:pPr algn="l"/>
            <a:r>
              <a:rPr lang="en-US" sz="1800" b="0" i="0" u="none" strike="noStrike" baseline="0" dirty="0">
                <a:latin typeface="AdvTT5843c571"/>
              </a:rPr>
              <a:t>B. Dickinson, ed. Proceedings, Fire in Eastern Oak Forests: Delivering Science to Land Managers; November 15–17, 2005, Columbus, OH. General</a:t>
            </a:r>
          </a:p>
          <a:p>
            <a:pPr algn="l"/>
            <a:r>
              <a:rPr lang="en-US" sz="1800" b="0" i="0" u="none" strike="noStrike" baseline="0" dirty="0">
                <a:latin typeface="AdvTT5843c571"/>
              </a:rPr>
              <a:t>Technical Report NRS-P-1. United States Department of Agriculture, Forest Service, Northern Research Station, Newtown Square, PA.</a:t>
            </a:r>
          </a:p>
          <a:p>
            <a:pPr algn="l"/>
            <a:endParaRPr lang="en-US" sz="1800" b="0" i="0" u="none" strike="noStrike" baseline="0" dirty="0">
              <a:latin typeface="AdvTT5843c571"/>
            </a:endParaRPr>
          </a:p>
          <a:p>
            <a:pPr algn="l"/>
            <a:r>
              <a:rPr lang="en-US" sz="1800" b="0" i="0" u="none" strike="noStrike" baseline="0" dirty="0">
                <a:latin typeface="AdvTT5843c571"/>
              </a:rPr>
              <a:t>ABRAMS, M. D. AND G. J. NOWACKI. 2008. Native Americans as active and passive promoters of mast and fruit trees in the eastern USA. The Holocene 18:</a:t>
            </a:r>
          </a:p>
          <a:p>
            <a:pPr algn="l"/>
            <a:r>
              <a:rPr lang="en-US" sz="1800" b="0" i="0" u="none" strike="noStrike" baseline="0" dirty="0">
                <a:latin typeface="AdvTT5843c571"/>
              </a:rPr>
              <a:t>1123–1137. </a:t>
            </a:r>
          </a:p>
          <a:p>
            <a:pPr algn="l"/>
            <a:endParaRPr lang="en-US" sz="1800" b="0" i="0" u="none" strike="noStrike" baseline="0" dirty="0">
              <a:latin typeface="AdvTT5843c571"/>
            </a:endParaRPr>
          </a:p>
          <a:p>
            <a:pPr algn="l"/>
            <a:r>
              <a:rPr lang="en-US" sz="1800" b="0" i="0" u="none" strike="noStrike" baseline="0" dirty="0">
                <a:latin typeface="AdvTT5843c571"/>
              </a:rPr>
              <a:t>ABRAMS, M. D. AND G. J. NOWACKI. 2015. Exploring the Early Anthropocene burning hypothesis and climate fire anomalies for the eastern U.S. Journal of Sustainable Forestry 34: 30–48</a:t>
            </a:r>
          </a:p>
          <a:p>
            <a:pPr algn="l"/>
            <a:endParaRPr lang="en-US" sz="1800" b="0" i="0" u="none" strike="noStrike" baseline="0" dirty="0">
              <a:latin typeface="AdvTT5843c571"/>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from Physical Chemistry Fire Frequency Model (PC2FM).  R.P. Guyette, M.C. Stambaugh, D.C. Dey, R.Mo. Muzika.  2012.  Estimating fire frequency with chemistry of climate.  Ecosystems.  15:322-335.</a:t>
            </a:r>
            <a:r>
              <a:rPr lang="en-US" b="0" i="0" dirty="0">
                <a:solidFill>
                  <a:srgbClr val="001D35"/>
                </a:solidFill>
                <a:effectLst/>
                <a:latin typeface="Google Sans"/>
              </a:rPr>
              <a:t> The Physical Chemistry Fire Frequency Model (PC2FM) uses climate variables (temperature, precipitation, and oxygen) to estimate mean fire intervals (MFI) based on the fundamental principles of physical chemistry, particularly Arrhenius' equation, to understand and predict fire frequency. </a:t>
            </a:r>
            <a:endParaRPr lang="en-US" dirty="0"/>
          </a:p>
          <a:p>
            <a:pPr algn="l"/>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18</a:t>
            </a:fld>
            <a:endParaRPr lang="en-US" dirty="0"/>
          </a:p>
        </p:txBody>
      </p:sp>
    </p:spTree>
    <p:extLst>
      <p:ext uri="{BB962C8B-B14F-4D97-AF65-F5344CB8AC3E}">
        <p14:creationId xmlns:p14="http://schemas.microsoft.com/office/powerpoint/2010/main" val="490894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EE4AC-7EF5-60E3-A38F-35F5B0B1BE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86E9FF-0363-C2D0-B14E-844A89767FF6}"/>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52FA22E9-F38C-AF15-509A-326A76789A11}"/>
              </a:ext>
            </a:extLst>
          </p:cNvPr>
          <p:cNvSpPr>
            <a:spLocks noGrp="1"/>
          </p:cNvSpPr>
          <p:nvPr>
            <p:ph type="body" idx="1"/>
          </p:nvPr>
        </p:nvSpPr>
        <p:spPr/>
        <p:txBody>
          <a:bodyPr/>
          <a:lstStyle/>
          <a:p>
            <a:r>
              <a:rPr lang="en-US" sz="1800" i="1" dirty="0">
                <a:solidFill>
                  <a:schemeClr val="tx1"/>
                </a:solidFill>
              </a:rPr>
              <a:t>“Many early colonists of southern New England describe open, parklike forests because of Native American burning and vegetation management (Bromley 1935).”</a:t>
            </a:r>
          </a:p>
          <a:p>
            <a:r>
              <a:rPr lang="en-US" sz="1800" i="1" dirty="0">
                <a:solidFill>
                  <a:schemeClr val="tx1"/>
                </a:solidFill>
              </a:rPr>
              <a:t>“…the fire-scar record indicates that drought-induced fires are not fully realized without broad-scale human ignitions (Guyette et al. 2006).”</a:t>
            </a:r>
          </a:p>
          <a:p>
            <a:r>
              <a:rPr lang="en-US" sz="1800" i="1" dirty="0">
                <a:solidFill>
                  <a:schemeClr val="tx1"/>
                </a:solidFill>
              </a:rPr>
              <a:t>“The low occurrence of lightning across the East is inconsistent with the existence of vast fire-based vegetation formations and suggests that Native American ignitions were highly important (Abrams and Nowacki 2008, 2015).”</a:t>
            </a:r>
          </a:p>
          <a:p>
            <a:pPr algn="l"/>
            <a:endParaRPr lang="en-US" sz="1800" b="0" i="0" u="none" strike="noStrike" baseline="0" dirty="0">
              <a:latin typeface="AdvTT5843c571"/>
            </a:endParaRPr>
          </a:p>
          <a:p>
            <a:pPr algn="l"/>
            <a:r>
              <a:rPr lang="en-US" sz="1800" b="0" i="0" u="none" strike="noStrike" baseline="0" dirty="0">
                <a:latin typeface="AdvTT5843c571"/>
              </a:rPr>
              <a:t>BROMLEY, S. W. 1935. The original forest types of southern New England. Ecological Monographs 5: 61–89.</a:t>
            </a:r>
          </a:p>
          <a:p>
            <a:pPr algn="l"/>
            <a:endParaRPr lang="en-US" sz="1800" b="0" i="0" u="none" strike="noStrike" baseline="0" dirty="0">
              <a:latin typeface="AdvTT5843c571"/>
            </a:endParaRPr>
          </a:p>
          <a:p>
            <a:pPr algn="l"/>
            <a:r>
              <a:rPr lang="en-US" sz="1800" b="0" i="0" u="none" strike="noStrike" baseline="0" dirty="0">
                <a:latin typeface="AdvTT5843c571"/>
              </a:rPr>
              <a:t>GUYETTE, R. P., M. C. STAMBAUGH, R. M. MUZIKA, AND D. C. DEY. 2006. Fire scars reveal variability and dynamics of eastern fire regimes. pp. 20–39. </a:t>
            </a:r>
            <a:r>
              <a:rPr lang="en-US" sz="1800" b="0" i="0" u="none" strike="noStrike" baseline="0" dirty="0">
                <a:latin typeface="AdvTTf90d833a.I"/>
              </a:rPr>
              <a:t>In </a:t>
            </a:r>
            <a:r>
              <a:rPr lang="en-US" sz="1800" b="0" i="0" u="none" strike="noStrike" baseline="0" dirty="0">
                <a:latin typeface="AdvTT5843c571"/>
              </a:rPr>
              <a:t>M.</a:t>
            </a:r>
          </a:p>
          <a:p>
            <a:pPr algn="l"/>
            <a:r>
              <a:rPr lang="en-US" sz="1800" b="0" i="0" u="none" strike="noStrike" baseline="0" dirty="0">
                <a:latin typeface="AdvTT5843c571"/>
              </a:rPr>
              <a:t>B. Dickinson, ed. Proceedings, Fire in Eastern Oak Forests: Delivering Science to Land Managers; November 15–17, 2005, Columbus, OH. General</a:t>
            </a:r>
          </a:p>
          <a:p>
            <a:pPr algn="l"/>
            <a:r>
              <a:rPr lang="en-US" sz="1800" b="0" i="0" u="none" strike="noStrike" baseline="0" dirty="0">
                <a:latin typeface="AdvTT5843c571"/>
              </a:rPr>
              <a:t>Technical Report NRS-P-1. United States Department of Agriculture, Forest Service, Northern Research Station, Newtown Square, PA.</a:t>
            </a:r>
          </a:p>
          <a:p>
            <a:pPr algn="l"/>
            <a:endParaRPr lang="en-US" sz="1800" b="0" i="0" u="none" strike="noStrike" baseline="0" dirty="0">
              <a:latin typeface="AdvTT5843c571"/>
            </a:endParaRPr>
          </a:p>
          <a:p>
            <a:pPr algn="l"/>
            <a:r>
              <a:rPr lang="en-US" sz="1800" b="0" i="0" u="none" strike="noStrike" baseline="0" dirty="0">
                <a:latin typeface="AdvTT5843c571"/>
              </a:rPr>
              <a:t>ABRAMS, M. D. AND G. J. NOWACKI. 2008. Native Americans as active and passive promoters of mast and fruit trees in the eastern USA. The Holocene 18:</a:t>
            </a:r>
          </a:p>
          <a:p>
            <a:pPr algn="l"/>
            <a:r>
              <a:rPr lang="en-US" sz="1800" b="0" i="0" u="none" strike="noStrike" baseline="0" dirty="0">
                <a:latin typeface="AdvTT5843c571"/>
              </a:rPr>
              <a:t>1123–1137. </a:t>
            </a:r>
          </a:p>
          <a:p>
            <a:pPr algn="l"/>
            <a:endParaRPr lang="en-US" sz="1800" b="0" i="0" u="none" strike="noStrike" baseline="0" dirty="0">
              <a:latin typeface="AdvTT5843c571"/>
            </a:endParaRPr>
          </a:p>
          <a:p>
            <a:pPr algn="l"/>
            <a:r>
              <a:rPr lang="en-US" sz="1800" b="0" i="0" u="none" strike="noStrike" baseline="0" dirty="0">
                <a:latin typeface="AdvTT5843c571"/>
              </a:rPr>
              <a:t>ABRAMS, M. D. AND G. J. NOWACKI. 2015. Exploring the Early Anthropocene burning hypothesis and climate fire anomalies for the eastern U.S. Journal of Sustainable Forestry 34: 30–48</a:t>
            </a:r>
          </a:p>
          <a:p>
            <a:pPr algn="l"/>
            <a:endParaRPr lang="en-US" sz="1800" b="0" i="0" u="none" strike="noStrike" baseline="0" dirty="0">
              <a:latin typeface="AdvTT5843c571"/>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from Physical Chemistry Fire Frequency Model (PC2FM).  R.P. Guyette, M.C. Stambaugh, D.C. Dey, R.Mo. Muzika.  2012.  Estimating fire frequency with chemistry of climate.  Ecosystems.  15:322-335.</a:t>
            </a:r>
          </a:p>
          <a:p>
            <a:pPr algn="l"/>
            <a:endParaRPr lang="en-US" dirty="0"/>
          </a:p>
        </p:txBody>
      </p:sp>
      <p:sp>
        <p:nvSpPr>
          <p:cNvPr id="4" name="Slide Number Placeholder 3">
            <a:extLst>
              <a:ext uri="{FF2B5EF4-FFF2-40B4-BE49-F238E27FC236}">
                <a16:creationId xmlns:a16="http://schemas.microsoft.com/office/drawing/2014/main" id="{CA359DF3-CBB2-1FE9-D932-E6B7378A8965}"/>
              </a:ext>
            </a:extLst>
          </p:cNvPr>
          <p:cNvSpPr>
            <a:spLocks noGrp="1"/>
          </p:cNvSpPr>
          <p:nvPr>
            <p:ph type="sldNum" sz="quarter" idx="5"/>
          </p:nvPr>
        </p:nvSpPr>
        <p:spPr/>
        <p:txBody>
          <a:bodyPr/>
          <a:lstStyle/>
          <a:p>
            <a:fld id="{826BD091-4092-4F28-8EE7-CA2A94FFB267}" type="slidenum">
              <a:rPr lang="en-US" smtClean="0"/>
              <a:t>19</a:t>
            </a:fld>
            <a:endParaRPr lang="en-US" dirty="0"/>
          </a:p>
        </p:txBody>
      </p:sp>
    </p:spTree>
    <p:extLst>
      <p:ext uri="{BB962C8B-B14F-4D97-AF65-F5344CB8AC3E}">
        <p14:creationId xmlns:p14="http://schemas.microsoft.com/office/powerpoint/2010/main" val="2727993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r>
              <a:rPr lang="en-US" b="0" i="0" dirty="0">
                <a:solidFill>
                  <a:srgbClr val="8D8D8D"/>
                </a:solidFill>
                <a:effectLst/>
                <a:highlight>
                  <a:srgbClr val="FFFFFF"/>
                </a:highlight>
                <a:latin typeface="Helvetica" panose="020B0604020202020204" pitchFamily="34" charset="0"/>
              </a:rPr>
              <a:t>Clayton LA, Knight VJ, Moore EC (1993) The De Soto chronicles: the expedition of Hernando de Soto to North America in 1539-1543. Tuscaloosa: University of Alabama Press</a:t>
            </a:r>
          </a:p>
          <a:p>
            <a:pPr algn="l"/>
            <a:endParaRPr lang="en-US" b="0" i="0" dirty="0">
              <a:solidFill>
                <a:srgbClr val="8D8D8D"/>
              </a:solidFill>
              <a:effectLst/>
              <a:highlight>
                <a:srgbClr val="FFFFFF"/>
              </a:highlight>
              <a:latin typeface="Helvetica" panose="020B0604020202020204" pitchFamily="34" charset="0"/>
            </a:endParaRPr>
          </a:p>
          <a:p>
            <a:pPr algn="l"/>
            <a:endParaRPr lang="en-US" b="0" i="0" dirty="0">
              <a:solidFill>
                <a:srgbClr val="8D8D8D"/>
              </a:solidFill>
              <a:effectLst/>
              <a:highlight>
                <a:srgbClr val="FFFFFF"/>
              </a:highlight>
              <a:latin typeface="Helvetica" panose="020B0604020202020204" pitchFamily="34" charset="0"/>
            </a:endParaRPr>
          </a:p>
          <a:p>
            <a:pPr algn="l"/>
            <a:r>
              <a:rPr lang="en-US" b="0" i="0" dirty="0">
                <a:solidFill>
                  <a:srgbClr val="8D8D8D"/>
                </a:solidFill>
                <a:effectLst/>
                <a:highlight>
                  <a:srgbClr val="FFFFFF"/>
                </a:highlight>
                <a:latin typeface="Helvetica" panose="020B0604020202020204" pitchFamily="34" charset="0"/>
              </a:rPr>
              <a:t>Abrams MD, Nowacki GJ (2008) Native Americans as active and passive promoters of mast and fruit trees in the eastern USA. The Holocene 18:1123–1137</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20</a:t>
            </a:fld>
            <a:endParaRPr lang="en-US" dirty="0"/>
          </a:p>
        </p:txBody>
      </p:sp>
    </p:spTree>
    <p:extLst>
      <p:ext uri="{BB962C8B-B14F-4D97-AF65-F5344CB8AC3E}">
        <p14:creationId xmlns:p14="http://schemas.microsoft.com/office/powerpoint/2010/main" val="2444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In this module, we will discuss: </a:t>
            </a:r>
            <a:endParaRPr lang="en-US" dirty="0"/>
          </a:p>
          <a:p>
            <a:pPr marL="171450" indent="-171450">
              <a:buFont typeface="Calibri"/>
              <a:buChar char="-"/>
            </a:pPr>
            <a:r>
              <a:rPr lang="en-US" dirty="0">
                <a:ea typeface="Calibri"/>
                <a:cs typeface="Calibri"/>
              </a:rPr>
              <a:t>What is agroforestry</a:t>
            </a:r>
          </a:p>
          <a:p>
            <a:pPr marL="171450" indent="-171450">
              <a:buFont typeface="Calibri"/>
              <a:buChar char="-"/>
            </a:pPr>
            <a:r>
              <a:rPr lang="en-US" dirty="0">
                <a:ea typeface="Calibri"/>
                <a:cs typeface="Calibri"/>
              </a:rPr>
              <a:t>How agroforestry is defined by USDA and other organizations</a:t>
            </a:r>
          </a:p>
          <a:p>
            <a:pPr marL="171450" indent="-171450">
              <a:buFont typeface="Calibri"/>
              <a:buChar char="-"/>
            </a:pPr>
            <a:r>
              <a:rPr lang="en-US" dirty="0">
                <a:ea typeface="Calibri"/>
                <a:cs typeface="Calibri"/>
              </a:rPr>
              <a:t>What is forest farming and how it impacts soil health</a:t>
            </a:r>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dirty="0"/>
          </a:p>
        </p:txBody>
      </p:sp>
    </p:spTree>
    <p:extLst>
      <p:ext uri="{BB962C8B-B14F-4D97-AF65-F5344CB8AC3E}">
        <p14:creationId xmlns:p14="http://schemas.microsoft.com/office/powerpoint/2010/main" val="1296694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Following are a few images of forest farming projects.  If we consider indicators of forest soil health, these seem like good examples of good soil health.</a:t>
            </a:r>
          </a:p>
          <a:p>
            <a:endParaRPr lang="en-US" dirty="0"/>
          </a:p>
          <a:p>
            <a:r>
              <a:rPr lang="en-US" dirty="0"/>
              <a:t>These images show “wild stewarding” of naturally occurring woodland botanicals.   </a:t>
            </a:r>
          </a:p>
          <a:p>
            <a:endParaRPr lang="en-US" dirty="0"/>
          </a:p>
          <a:p>
            <a:r>
              <a:rPr lang="en-US" dirty="0"/>
              <a:t>The lower image shows the production of ramps under a forest canopy (National Agroforestry Center)</a:t>
            </a:r>
          </a:p>
          <a:p>
            <a:endParaRPr lang="en-US" dirty="0"/>
          </a:p>
          <a:p>
            <a:r>
              <a:rPr lang="en-US" dirty="0"/>
              <a:t>The upper image is black cohosh, with distance being measured between plants, part of selecting for harvest vs leave.  (Forest Farming Community of Practice Flickr Album)</a:t>
            </a:r>
          </a:p>
        </p:txBody>
      </p:sp>
      <p:sp>
        <p:nvSpPr>
          <p:cNvPr id="4" name="Slide Number Placeholder 3"/>
          <p:cNvSpPr>
            <a:spLocks noGrp="1"/>
          </p:cNvSpPr>
          <p:nvPr>
            <p:ph type="sldNum" sz="quarter" idx="5"/>
          </p:nvPr>
        </p:nvSpPr>
        <p:spPr/>
        <p:txBody>
          <a:bodyPr/>
          <a:lstStyle/>
          <a:p>
            <a:fld id="{826BD091-4092-4F28-8EE7-CA2A94FFB267}" type="slidenum">
              <a:rPr lang="en-US" smtClean="0"/>
              <a:t>21</a:t>
            </a:fld>
            <a:endParaRPr lang="en-US" dirty="0"/>
          </a:p>
        </p:txBody>
      </p:sp>
    </p:spTree>
    <p:extLst>
      <p:ext uri="{BB962C8B-B14F-4D97-AF65-F5344CB8AC3E}">
        <p14:creationId xmlns:p14="http://schemas.microsoft.com/office/powerpoint/2010/main" val="2912599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dirty="0"/>
              <a:t>From Forest Farming Community of Practice flickr page</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22</a:t>
            </a:fld>
            <a:endParaRPr lang="en-US" dirty="0"/>
          </a:p>
        </p:txBody>
      </p:sp>
    </p:spTree>
    <p:extLst>
      <p:ext uri="{BB962C8B-B14F-4D97-AF65-F5344CB8AC3E}">
        <p14:creationId xmlns:p14="http://schemas.microsoft.com/office/powerpoint/2010/main" val="677769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Forest Farming examples from PIA.  Photos, Mathew Cocking</a:t>
            </a:r>
          </a:p>
          <a:p>
            <a:endParaRPr lang="en-US" dirty="0"/>
          </a:p>
          <a:p>
            <a:r>
              <a:rPr lang="en-US" dirty="0"/>
              <a:t>Forest farming in the tropics often consist of true multi-layered systems with a diverse mix of species suited to varying niches.  Note the exposed soil in the image in the lower right.</a:t>
            </a:r>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dirty="0"/>
          </a:p>
        </p:txBody>
      </p:sp>
    </p:spTree>
    <p:extLst>
      <p:ext uri="{BB962C8B-B14F-4D97-AF65-F5344CB8AC3E}">
        <p14:creationId xmlns:p14="http://schemas.microsoft.com/office/powerpoint/2010/main" val="3614384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Images from Forest Farming Community of Practice – Flickr Album</a:t>
            </a:r>
          </a:p>
        </p:txBody>
      </p:sp>
      <p:sp>
        <p:nvSpPr>
          <p:cNvPr id="4" name="Slide Number Placeholder 3"/>
          <p:cNvSpPr>
            <a:spLocks noGrp="1"/>
          </p:cNvSpPr>
          <p:nvPr>
            <p:ph type="sldNum" sz="quarter" idx="5"/>
          </p:nvPr>
        </p:nvSpPr>
        <p:spPr/>
        <p:txBody>
          <a:bodyPr/>
          <a:lstStyle/>
          <a:p>
            <a:fld id="{826BD091-4092-4F28-8EE7-CA2A94FFB267}" type="slidenum">
              <a:rPr lang="en-US" smtClean="0"/>
              <a:t>24</a:t>
            </a:fld>
            <a:endParaRPr lang="en-US" dirty="0"/>
          </a:p>
        </p:txBody>
      </p:sp>
    </p:spTree>
    <p:extLst>
      <p:ext uri="{BB962C8B-B14F-4D97-AF65-F5344CB8AC3E}">
        <p14:creationId xmlns:p14="http://schemas.microsoft.com/office/powerpoint/2010/main" val="425190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do we know about soil health and forest farming?  Not a lot, specifically, not a lot of research in this area.  But because we are working in forest systems, it follows to say that farming practices should strive to meet forest soil health parameters.</a:t>
            </a:r>
          </a:p>
          <a:p>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25</a:t>
            </a:fld>
            <a:endParaRPr lang="en-US" dirty="0"/>
          </a:p>
        </p:txBody>
      </p:sp>
    </p:spTree>
    <p:extLst>
      <p:ext uri="{BB962C8B-B14F-4D97-AF65-F5344CB8AC3E}">
        <p14:creationId xmlns:p14="http://schemas.microsoft.com/office/powerpoint/2010/main" val="389667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Image source:  https://kaiserscience.wordpress.com/earth-science/surface-processes/soil-profile/</a:t>
            </a:r>
          </a:p>
          <a:p>
            <a:endParaRPr lang="en-US" dirty="0"/>
          </a:p>
          <a:p>
            <a:r>
              <a:rPr lang="en-US" dirty="0">
                <a:ea typeface="Calibri"/>
                <a:cs typeface="Calibri"/>
              </a:rPr>
              <a:t>Forest farming can improve soil health by increasing soil cover, minimizing disturbance, increasing the presence of living roots and increasing the amount of biodiversity compared to traditional cropping system. </a:t>
            </a:r>
            <a:endParaRPr lang="en-US" dirty="0"/>
          </a:p>
          <a:p>
            <a:endParaRPr lang="en-US" dirty="0"/>
          </a:p>
          <a:p>
            <a:r>
              <a:rPr lang="en-US" dirty="0"/>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dirty="0"/>
          </a:p>
          <a:p>
            <a:r>
              <a:rPr lang="en-US" dirty="0"/>
              <a:t>The introduction of livestock into an existing forest system can have negative effects on forest soils and forest ecosystems.  Let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26</a:t>
            </a:fld>
            <a:endParaRPr lang="en-US" dirty="0"/>
          </a:p>
        </p:txBody>
      </p:sp>
    </p:spTree>
    <p:extLst>
      <p:ext uri="{BB962C8B-B14F-4D97-AF65-F5344CB8AC3E}">
        <p14:creationId xmlns:p14="http://schemas.microsoft.com/office/powerpoint/2010/main" val="1507931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Image source:  https://kaiserscience.wordpress.com/earth-science/surface-processes/soil-profile/</a:t>
            </a:r>
          </a:p>
          <a:p>
            <a:endParaRPr lang="en-US" dirty="0"/>
          </a:p>
          <a:p>
            <a:endParaRPr lang="en-US" dirty="0"/>
          </a:p>
          <a:p>
            <a:r>
              <a:rPr lang="en-US" dirty="0"/>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dirty="0"/>
          </a:p>
          <a:p>
            <a:r>
              <a:rPr lang="en-US" dirty="0"/>
              <a:t>The introduction of livestock into an existing forest system can have negative effects on forest soils and forest ecosystems.  Let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27</a:t>
            </a:fld>
            <a:endParaRPr lang="en-US" dirty="0"/>
          </a:p>
        </p:txBody>
      </p:sp>
    </p:spTree>
    <p:extLst>
      <p:ext uri="{BB962C8B-B14F-4D97-AF65-F5344CB8AC3E}">
        <p14:creationId xmlns:p14="http://schemas.microsoft.com/office/powerpoint/2010/main" val="673135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identify four purposes for forest farming.  Obviously the third purpose makes a direct connection between forest farming activities and soil health.  But lets consider the other three also.</a:t>
            </a:r>
          </a:p>
          <a:p>
            <a:endParaRPr lang="en-US" dirty="0"/>
          </a:p>
          <a:p>
            <a:r>
              <a:rPr lang="en-US" dirty="0"/>
              <a:t>In most cases, the first two purposes will be tied to Plant resource concerns.  From a soil health perspective, plant structure and composition would be the more common resource concern component.   That is, we can generally assume that improving structure and composition above ground will improve structure and composition below ground in terms of root exploration and interactions.  Productivity and health may be applicable when managing to improve conditions for a targeted forest crop such as ginseng or a maple tree.</a:t>
            </a:r>
          </a:p>
          <a:p>
            <a:endParaRPr lang="en-US" dirty="0"/>
          </a:p>
          <a:p>
            <a:r>
              <a:rPr lang="en-US" dirty="0"/>
              <a:t>Terrestrial habitat is linked to forest soil health.  However, the links are not as obvious because these are usually complex ecological connections and thus this is not an RC that we would typically connect to forest soil health in association with forest farming.</a:t>
            </a:r>
          </a:p>
          <a:p>
            <a:endParaRPr lang="en-US" dirty="0"/>
          </a:p>
          <a:p>
            <a:r>
              <a:rPr lang="en-US" dirty="0"/>
              <a:t>As with alley cropping, this practice may definitely be planned to address habitat.  But again it is important to make sure that the tree/shrub spp will actually provide the habitat needs for the target wildfire or pollinator spp.</a:t>
            </a:r>
          </a:p>
          <a:p>
            <a:endParaRPr lang="en-US" dirty="0"/>
          </a:p>
          <a:p>
            <a:r>
              <a:rPr lang="en-US" dirty="0"/>
              <a:t>Note that carbon sequestration and storage is not included here, but it is included later in the standard under considerations.  </a:t>
            </a:r>
          </a:p>
        </p:txBody>
      </p:sp>
      <p:sp>
        <p:nvSpPr>
          <p:cNvPr id="4" name="Slide Number Placeholder 3"/>
          <p:cNvSpPr>
            <a:spLocks noGrp="1"/>
          </p:cNvSpPr>
          <p:nvPr>
            <p:ph type="sldNum" sz="quarter" idx="5"/>
          </p:nvPr>
        </p:nvSpPr>
        <p:spPr/>
        <p:txBody>
          <a:bodyPr/>
          <a:lstStyle/>
          <a:p>
            <a:fld id="{826BD091-4092-4F28-8EE7-CA2A94FFB267}" type="slidenum">
              <a:rPr lang="en-US" smtClean="0"/>
              <a:t>28</a:t>
            </a:fld>
            <a:endParaRPr lang="en-US" dirty="0"/>
          </a:p>
        </p:txBody>
      </p:sp>
    </p:spTree>
    <p:extLst>
      <p:ext uri="{BB962C8B-B14F-4D97-AF65-F5344CB8AC3E}">
        <p14:creationId xmlns:p14="http://schemas.microsoft.com/office/powerpoint/2010/main" val="1361029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68F34-6BDD-A0ED-7094-707F82A39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9BFA7-42E8-D19E-378E-81175257B9A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E4EDFF0F-0086-133A-D0D5-7C87845E41F9}"/>
              </a:ext>
            </a:extLst>
          </p:cNvPr>
          <p:cNvSpPr>
            <a:spLocks noGrp="1"/>
          </p:cNvSpPr>
          <p:nvPr>
            <p:ph type="body" idx="1"/>
          </p:nvPr>
        </p:nvSpPr>
        <p:spPr/>
        <p:txBody>
          <a:bodyPr/>
          <a:lstStyle/>
          <a:p>
            <a:pPr marL="171450" indent="-171450">
              <a:buFont typeface="Calibri"/>
              <a:buChar char="-"/>
            </a:pPr>
            <a:r>
              <a:rPr lang="en-US" dirty="0">
                <a:ea typeface="Calibri"/>
                <a:cs typeface="Calibri"/>
              </a:rPr>
              <a:t>As previously mentioned, forest farming can address the four principles of soil health. </a:t>
            </a:r>
            <a:endParaRPr lang="en-US" dirty="0"/>
          </a:p>
          <a:p>
            <a:pPr marL="171450" indent="-171450">
              <a:buFont typeface="Calibri"/>
              <a:buChar char="-"/>
            </a:pPr>
            <a:r>
              <a:rPr lang="en-US" dirty="0">
                <a:ea typeface="Calibri"/>
                <a:cs typeface="Calibri"/>
              </a:rPr>
              <a:t>While these resource concern are not listed as NRCS purposes, forest farming can decrease compaction and has direct benefits to the microbial habitat.  </a:t>
            </a:r>
          </a:p>
          <a:p>
            <a:pPr marL="171450" indent="-171450">
              <a:buFont typeface="Calibri"/>
              <a:buChar char="-"/>
            </a:pPr>
            <a:r>
              <a:rPr lang="en-US" b="1" dirty="0">
                <a:ea typeface="Calibri"/>
                <a:cs typeface="Calibri"/>
              </a:rPr>
              <a:t>Ask the class how forest farming could be beneficial to microbial habitat and decrease compaction.</a:t>
            </a:r>
          </a:p>
          <a:p>
            <a:pPr marL="171450" indent="-171450">
              <a:buFont typeface="Calibri"/>
              <a:buChar char="-"/>
            </a:pPr>
            <a:r>
              <a:rPr lang="en-US" b="1" dirty="0">
                <a:ea typeface="Calibri"/>
                <a:cs typeface="Calibri"/>
              </a:rPr>
              <a:t>Ask the class if it is possible for forest farming to have a negative effect.</a:t>
            </a:r>
          </a:p>
          <a:p>
            <a:endParaRPr lang="en-US" b="1" dirty="0">
              <a:ea typeface="Calibri"/>
              <a:cs typeface="Calibri"/>
            </a:endParaRPr>
          </a:p>
        </p:txBody>
      </p:sp>
      <p:sp>
        <p:nvSpPr>
          <p:cNvPr id="4" name="Slide Number Placeholder 3">
            <a:extLst>
              <a:ext uri="{FF2B5EF4-FFF2-40B4-BE49-F238E27FC236}">
                <a16:creationId xmlns:a16="http://schemas.microsoft.com/office/drawing/2014/main" id="{54B127AF-BBE7-D1BD-EA5F-A5E8B9243706}"/>
              </a:ext>
            </a:extLst>
          </p:cNvPr>
          <p:cNvSpPr>
            <a:spLocks noGrp="1"/>
          </p:cNvSpPr>
          <p:nvPr>
            <p:ph type="sldNum" sz="quarter" idx="5"/>
          </p:nvPr>
        </p:nvSpPr>
        <p:spPr/>
        <p:txBody>
          <a:bodyPr/>
          <a:lstStyle/>
          <a:p>
            <a:fld id="{826BD091-4092-4F28-8EE7-CA2A94FFB267}" type="slidenum">
              <a:rPr lang="en-US" smtClean="0"/>
              <a:t>29</a:t>
            </a:fld>
            <a:endParaRPr lang="en-US" dirty="0"/>
          </a:p>
        </p:txBody>
      </p:sp>
    </p:spTree>
    <p:extLst>
      <p:ext uri="{BB962C8B-B14F-4D97-AF65-F5344CB8AC3E}">
        <p14:creationId xmlns:p14="http://schemas.microsoft.com/office/powerpoint/2010/main" val="39145823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38F90-7621-DC03-F143-292912341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C6AA8-BCD9-07B9-2EAD-537CFE3155FB}"/>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D4A21787-A48C-7C20-58A4-57527209FCD1}"/>
              </a:ext>
            </a:extLst>
          </p:cNvPr>
          <p:cNvSpPr>
            <a:spLocks noGrp="1"/>
          </p:cNvSpPr>
          <p:nvPr>
            <p:ph type="body" idx="1"/>
          </p:nvPr>
        </p:nvSpPr>
        <p:spPr/>
        <p:txBody>
          <a:bodyPr/>
          <a:lstStyle/>
          <a:p>
            <a:r>
              <a:rPr lang="en-US" dirty="0"/>
              <a:t>Image source:  https://kaiserscience.wordpress.com/earth-science/surface-processes/soil-profile/</a:t>
            </a:r>
          </a:p>
          <a:p>
            <a:endParaRPr lang="en-US" dirty="0"/>
          </a:p>
          <a:p>
            <a:r>
              <a:rPr lang="en-US" dirty="0"/>
              <a:t>It is important to consider what the current management of the land to ensure that implementing forest farming will increase soil cover, maximize diversity, minimize disturbance, and increase the presence of living roots to ensure that the purposes of the practice are met. While forest farming can have a positive impact on soil health, it may not have a positive impact if the land is currently managed as healthy, undisturbed forest. </a:t>
            </a:r>
          </a:p>
          <a:p>
            <a:endParaRPr lang="en-US" dirty="0"/>
          </a:p>
          <a:p>
            <a:r>
              <a:rPr lang="en-US" dirty="0"/>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dirty="0"/>
          </a:p>
          <a:p>
            <a:r>
              <a:rPr lang="en-US" dirty="0"/>
              <a:t>The introduction of livestock into an existing forest system can have negative effects on forest soils and forest ecosystems.  Let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D5D4869F-B13B-8929-F241-344EC36732A9}"/>
              </a:ext>
            </a:extLst>
          </p:cNvPr>
          <p:cNvSpPr>
            <a:spLocks noGrp="1"/>
          </p:cNvSpPr>
          <p:nvPr>
            <p:ph type="sldNum" sz="quarter" idx="5"/>
          </p:nvPr>
        </p:nvSpPr>
        <p:spPr/>
        <p:txBody>
          <a:bodyPr/>
          <a:lstStyle/>
          <a:p>
            <a:fld id="{826BD091-4092-4F28-8EE7-CA2A94FFB267}" type="slidenum">
              <a:rPr lang="en-US" smtClean="0"/>
              <a:t>30</a:t>
            </a:fld>
            <a:endParaRPr lang="en-US" dirty="0"/>
          </a:p>
        </p:txBody>
      </p:sp>
    </p:spTree>
    <p:extLst>
      <p:ext uri="{BB962C8B-B14F-4D97-AF65-F5344CB8AC3E}">
        <p14:creationId xmlns:p14="http://schemas.microsoft.com/office/powerpoint/2010/main" val="1790127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Lets quickly look at a few definitions from respected groups in the world of agroforestry in the U.S.  This first definition is from the National Agroforestry Center.</a:t>
            </a:r>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dirty="0"/>
          </a:p>
        </p:txBody>
      </p:sp>
    </p:spTree>
    <p:extLst>
      <p:ext uri="{BB962C8B-B14F-4D97-AF65-F5344CB8AC3E}">
        <p14:creationId xmlns:p14="http://schemas.microsoft.com/office/powerpoint/2010/main" val="19166835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2BD45-C348-E289-3AB7-0A2AC9CD2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E6250-B84C-D9C0-CB77-44DBE8B07283}"/>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AFFE57B8-A887-AA65-ED30-1DABDA18D067}"/>
              </a:ext>
            </a:extLst>
          </p:cNvPr>
          <p:cNvSpPr>
            <a:spLocks noGrp="1"/>
          </p:cNvSpPr>
          <p:nvPr>
            <p:ph type="body" idx="1"/>
          </p:nvPr>
        </p:nvSpPr>
        <p:spPr/>
        <p:txBody>
          <a:bodyPr/>
          <a:lstStyle/>
          <a:p>
            <a:r>
              <a:rPr lang="en-US" dirty="0"/>
              <a:t>Image source:  https://kaiserscience.wordpress.com/earth-science/surface-processes/soil-profile/</a:t>
            </a:r>
          </a:p>
          <a:p>
            <a:endParaRPr lang="en-US" dirty="0"/>
          </a:p>
          <a:p>
            <a:endParaRPr lang="en-US" dirty="0"/>
          </a:p>
          <a:p>
            <a:r>
              <a:rPr lang="en-US" dirty="0"/>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dirty="0"/>
          </a:p>
          <a:p>
            <a:r>
              <a:rPr lang="en-US" dirty="0"/>
              <a:t>The introduction of livestock into an existing forest system can have negative effects on forest soils and forest ecosystems. </a:t>
            </a:r>
          </a:p>
        </p:txBody>
      </p:sp>
      <p:sp>
        <p:nvSpPr>
          <p:cNvPr id="4" name="Slide Number Placeholder 3">
            <a:extLst>
              <a:ext uri="{FF2B5EF4-FFF2-40B4-BE49-F238E27FC236}">
                <a16:creationId xmlns:a16="http://schemas.microsoft.com/office/drawing/2014/main" id="{FE27D0D0-248F-3F7D-8D50-352C36555236}"/>
              </a:ext>
            </a:extLst>
          </p:cNvPr>
          <p:cNvSpPr>
            <a:spLocks noGrp="1"/>
          </p:cNvSpPr>
          <p:nvPr>
            <p:ph type="sldNum" sz="quarter" idx="5"/>
          </p:nvPr>
        </p:nvSpPr>
        <p:spPr/>
        <p:txBody>
          <a:bodyPr/>
          <a:lstStyle/>
          <a:p>
            <a:fld id="{826BD091-4092-4F28-8EE7-CA2A94FFB267}" type="slidenum">
              <a:rPr lang="en-US" smtClean="0"/>
              <a:t>31</a:t>
            </a:fld>
            <a:endParaRPr lang="en-US" dirty="0"/>
          </a:p>
        </p:txBody>
      </p:sp>
    </p:spTree>
    <p:extLst>
      <p:ext uri="{BB962C8B-B14F-4D97-AF65-F5344CB8AC3E}">
        <p14:creationId xmlns:p14="http://schemas.microsoft.com/office/powerpoint/2010/main" val="1378209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dirty="0"/>
              <a:t>From Forest Farming Community of Practice flickr page</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33</a:t>
            </a:fld>
            <a:endParaRPr lang="en-US" dirty="0"/>
          </a:p>
        </p:txBody>
      </p:sp>
    </p:spTree>
    <p:extLst>
      <p:ext uri="{BB962C8B-B14F-4D97-AF65-F5344CB8AC3E}">
        <p14:creationId xmlns:p14="http://schemas.microsoft.com/office/powerpoint/2010/main" val="3797497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dirty="0"/>
              <a:t>From Forest Farming Community of Practice flickr page</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34</a:t>
            </a:fld>
            <a:endParaRPr lang="en-US" dirty="0"/>
          </a:p>
        </p:txBody>
      </p:sp>
    </p:spTree>
    <p:extLst>
      <p:ext uri="{BB962C8B-B14F-4D97-AF65-F5344CB8AC3E}">
        <p14:creationId xmlns:p14="http://schemas.microsoft.com/office/powerpoint/2010/main" val="5212798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dirty="0"/>
              <a:t>From Forest Farming Community of Practice, Photos by Katie Trozzo</a:t>
            </a:r>
          </a:p>
          <a:p>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Forest Soil Profile Image source:  https://kaiserscience.wordpress.com/earth-science/surface-processes/soil-profile/</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35</a:t>
            </a:fld>
            <a:endParaRPr lang="en-US" dirty="0"/>
          </a:p>
        </p:txBody>
      </p:sp>
    </p:spTree>
    <p:extLst>
      <p:ext uri="{BB962C8B-B14F-4D97-AF65-F5344CB8AC3E}">
        <p14:creationId xmlns:p14="http://schemas.microsoft.com/office/powerpoint/2010/main" val="37449449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36</a:t>
            </a:fld>
            <a:endParaRPr lang="en-US" dirty="0"/>
          </a:p>
        </p:txBody>
      </p:sp>
    </p:spTree>
    <p:extLst>
      <p:ext uri="{BB962C8B-B14F-4D97-AF65-F5344CB8AC3E}">
        <p14:creationId xmlns:p14="http://schemas.microsoft.com/office/powerpoint/2010/main" val="3099718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Finally, USDA defines agroforestry here in the Strategic Framework.  This is the definition that NRCS can hang its hat on.</a:t>
            </a:r>
          </a:p>
          <a:p>
            <a:r>
              <a:rPr lang="en-US" dirty="0"/>
              <a:t>  </a:t>
            </a:r>
          </a:p>
          <a:p>
            <a:endParaRPr lang="en-US" dirty="0"/>
          </a:p>
          <a:p>
            <a:endParaRPr lang="en-US" dirty="0"/>
          </a:p>
          <a:p>
            <a:endParaRPr lang="en-US" dirty="0"/>
          </a:p>
          <a:p>
            <a:endParaRPr lang="en-US" dirty="0"/>
          </a:p>
          <a:p>
            <a:r>
              <a:rPr lang="en-US" dirty="0"/>
              <a:t>Other Defs – not included in presentation</a:t>
            </a:r>
          </a:p>
          <a:p>
            <a:r>
              <a:rPr lang="en-US" dirty="0"/>
              <a:t>Agroforestry is a management system that combines agriculture and trees to address conservation needs and build more profitable and weather-resilient farms, ranches and communities (National Agroforestry Center https://www.fs.usda.gov/nac).  Working Trees for people and agriculture</a:t>
            </a:r>
          </a:p>
          <a:p>
            <a:endParaRPr lang="en-US" dirty="0"/>
          </a:p>
          <a:p>
            <a:r>
              <a:rPr lang="en-US" dirty="0"/>
              <a:t>NCA5 definition - Collective name for land-use systems and technologies where woody perennials (trees, shrubs, palms, bamboos, etc.) are deliberately used on the same land-management units as agricultural crops and/or animals in some form of spatial arrangement or temporal sequence. In agroforestry systems, there are both ecological and economic interactions between the different components. Agroforestry can also be defined as a dynamic, ecologically based, natural resource management system that, through the integration of trees on farms and in the agricultural landscape, diversifies and sustains production to increase social, economic, and environmental benefits for land users.7</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a:t>
            </a:fld>
            <a:endParaRPr lang="en-US" dirty="0"/>
          </a:p>
        </p:txBody>
      </p:sp>
    </p:spTree>
    <p:extLst>
      <p:ext uri="{BB962C8B-B14F-4D97-AF65-F5344CB8AC3E}">
        <p14:creationId xmlns:p14="http://schemas.microsoft.com/office/powerpoint/2010/main" val="3982805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Outside of NRCS, agroforestry and agroforestry practices can mean different things to different groups and also varies regionally. This diagram helps put our national and state standards in perspective, within the larger context of agroforestry as a whole.  As discipline leads, technical specialists, and planners, we need to recognize this to better understand what our customers are asking for.  </a:t>
            </a:r>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dirty="0"/>
          </a:p>
        </p:txBody>
      </p:sp>
    </p:spTree>
    <p:extLst>
      <p:ext uri="{BB962C8B-B14F-4D97-AF65-F5344CB8AC3E}">
        <p14:creationId xmlns:p14="http://schemas.microsoft.com/office/powerpoint/2010/main" val="446361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recognize that agroforestry practices can be used to address a resource concerns within each NRCS Resource Category.  However, another important Benefit – Agroforestry is Working Tree for People.  </a:t>
            </a:r>
          </a:p>
          <a:p>
            <a:r>
              <a:rPr lang="en-US" dirty="0"/>
              <a:t>Agroforestry practices can be designed to enhance adjacent/associated crop production through functions of protection, altering microclimates, and pollinator habitat improvement.</a:t>
            </a:r>
          </a:p>
          <a:p>
            <a:endParaRPr lang="en-US" dirty="0"/>
          </a:p>
          <a:p>
            <a:r>
              <a:rPr lang="en-US" dirty="0"/>
              <a:t>Agroforestry practices can provide cultural and societal benefits, from traditional cultural associations and interdependence to providing improved basic conditions for farmers to work in.  </a:t>
            </a:r>
          </a:p>
          <a:p>
            <a:endParaRPr lang="en-US" dirty="0"/>
          </a:p>
          <a:p>
            <a:r>
              <a:rPr lang="en-US" dirty="0"/>
              <a:t>Agroforestry practices provide opportunities for farmers and landowners to provide more sustainable food sources for themselves and their families.  </a:t>
            </a:r>
          </a:p>
          <a:p>
            <a:endParaRPr lang="en-US" dirty="0"/>
          </a:p>
          <a:p>
            <a:endParaRPr lang="en-US" dirty="0"/>
          </a:p>
          <a:p>
            <a:r>
              <a:rPr lang="en-US" dirty="0"/>
              <a:t>Additional/long overview:</a:t>
            </a:r>
          </a:p>
          <a:p>
            <a:r>
              <a:rPr lang="en-US" dirty="0"/>
              <a:t>Finally, while NRCS planners must focus on Natural Resource Concerns, we must also consider the Client’s Production Goals and Economic Needs in all planning activities, as described in Title 180, GM Part 409.1 B:  </a:t>
            </a:r>
            <a:r>
              <a:rPr lang="en-US" sz="1800" dirty="0">
                <a:effectLst/>
                <a:latin typeface="Century Gothic" panose="020B0502020202020204" pitchFamily="34" charset="0"/>
                <a:ea typeface="Calibri" panose="020F0502020204030204" pitchFamily="34" charset="0"/>
                <a:cs typeface="Times New Roman" panose="02020603050405020304" pitchFamily="18" charset="0"/>
              </a:rPr>
              <a:t>“…</a:t>
            </a:r>
            <a:r>
              <a:rPr lang="en-US" sz="1800" i="1" dirty="0">
                <a:effectLst/>
                <a:latin typeface="Century Gothic" panose="020B0502020202020204" pitchFamily="34" charset="0"/>
                <a:ea typeface="Calibri" panose="020F0502020204030204" pitchFamily="34" charset="0"/>
                <a:cs typeface="Times New Roman" panose="02020603050405020304" pitchFamily="18" charset="0"/>
              </a:rPr>
              <a:t>The objective in conservation planning is to help each client attain sustainable use and sound management of soil, water, air, plant, animal, and energy resources, based on </a:t>
            </a:r>
            <a:r>
              <a:rPr lang="en-US" sz="1800" b="1" i="1" dirty="0">
                <a:effectLst/>
                <a:latin typeface="Century Gothic" panose="020B0502020202020204" pitchFamily="34" charset="0"/>
                <a:ea typeface="Calibri" panose="020F0502020204030204" pitchFamily="34" charset="0"/>
                <a:cs typeface="Times New Roman" panose="02020603050405020304" pitchFamily="18" charset="0"/>
              </a:rPr>
              <a:t>related human considerations.  </a:t>
            </a:r>
            <a:r>
              <a:rPr lang="en-US" sz="1800" i="1" dirty="0">
                <a:effectLst/>
                <a:latin typeface="Century Gothic" panose="020B0502020202020204" pitchFamily="34" charset="0"/>
                <a:ea typeface="Calibri" panose="020F0502020204030204" pitchFamily="34" charset="0"/>
                <a:cs typeface="Times New Roman" panose="02020603050405020304" pitchFamily="18" charset="0"/>
              </a:rPr>
              <a:t>The purpose is to prevent the degradation of resources and to ensure their sustained use and productivity, while considering the client’s </a:t>
            </a:r>
            <a:r>
              <a:rPr lang="en-US" sz="1800" b="1" i="1" dirty="0">
                <a:effectLst/>
                <a:latin typeface="Century Gothic" panose="020B0502020202020204" pitchFamily="34" charset="0"/>
                <a:ea typeface="Calibri" panose="020F0502020204030204" pitchFamily="34" charset="0"/>
                <a:cs typeface="Times New Roman" panose="02020603050405020304" pitchFamily="18" charset="0"/>
              </a:rPr>
              <a:t>economic and social needs</a:t>
            </a:r>
            <a:r>
              <a:rPr lang="en-US" sz="1800" i="1" dirty="0">
                <a:effectLst/>
                <a:latin typeface="Century Gothic" panose="020B0502020202020204" pitchFamily="34" charset="0"/>
                <a:ea typeface="Calibri" panose="020F0502020204030204" pitchFamily="34" charset="0"/>
                <a:cs typeface="Times New Roman" panose="02020603050405020304" pitchFamily="18" charset="0"/>
              </a:rPr>
              <a:t>. Conservation planning assistance is based on ecological, </a:t>
            </a:r>
            <a:r>
              <a:rPr lang="en-US" sz="1800" b="1" i="1" dirty="0">
                <a:effectLst/>
                <a:latin typeface="Century Gothic" panose="020B0502020202020204" pitchFamily="34" charset="0"/>
                <a:ea typeface="Calibri" panose="020F0502020204030204" pitchFamily="34" charset="0"/>
                <a:cs typeface="Times New Roman" panose="02020603050405020304" pitchFamily="18" charset="0"/>
              </a:rPr>
              <a:t>economic, and social considerations relative to the resources</a:t>
            </a:r>
            <a:r>
              <a:rPr lang="en-US"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6</a:t>
            </a:fld>
            <a:endParaRPr lang="en-US" dirty="0"/>
          </a:p>
        </p:txBody>
      </p:sp>
    </p:spTree>
    <p:extLst>
      <p:ext uri="{BB962C8B-B14F-4D97-AF65-F5344CB8AC3E}">
        <p14:creationId xmlns:p14="http://schemas.microsoft.com/office/powerpoint/2010/main" val="3440392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NRCS recognizes five agroforestry practices.  ….But before we start talking about forest farming, lets step back and lay some groundwork by building an understanding of agroforestry.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dirty="0"/>
          </a:p>
        </p:txBody>
      </p:sp>
    </p:spTree>
    <p:extLst>
      <p:ext uri="{BB962C8B-B14F-4D97-AF65-F5344CB8AC3E}">
        <p14:creationId xmlns:p14="http://schemas.microsoft.com/office/powerpoint/2010/main" val="428673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Forest Farming can be implemented using a variety of practices.  While it is desirable </a:t>
            </a:r>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dirty="0"/>
          </a:p>
        </p:txBody>
      </p:sp>
    </p:spTree>
    <p:extLst>
      <p:ext uri="{BB962C8B-B14F-4D97-AF65-F5344CB8AC3E}">
        <p14:creationId xmlns:p14="http://schemas.microsoft.com/office/powerpoint/2010/main" val="3353627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NRCS 379 CPS definition:  There are several key points to recognize in this definition.</a:t>
            </a:r>
          </a:p>
          <a:p>
            <a:pPr marL="228600" indent="-228600">
              <a:buAutoNum type="arabicPeriod"/>
            </a:pPr>
            <a:r>
              <a:rPr lang="en-US" dirty="0"/>
              <a:t>Manage or establish – Manage is usually associated with manipulating the existing vegetation, including thinning trees and removing invasive spp.   Establishing usually refers to planting trees or shrubs to establish a new forest farm or multi layered food forest.  Some states do employ payment scenarios for establishment of understory veg.  </a:t>
            </a:r>
          </a:p>
          <a:p>
            <a:pPr marL="228600" indent="-228600">
              <a:buAutoNum type="arabicPeriod"/>
            </a:pPr>
            <a:r>
              <a:rPr lang="en-US" dirty="0"/>
              <a:t>Management or cultivation represents a diverse mix of activities associated with growing the crop.  Intensity level ranges from minimalistic “gathering or stewarding” activities to more intensive such as tilling and planting.</a:t>
            </a:r>
          </a:p>
          <a:p>
            <a:pPr marL="228600" indent="-228600">
              <a:buAutoNum type="arabicPeriod"/>
            </a:pPr>
            <a:r>
              <a:rPr lang="en-US" dirty="0"/>
              <a:t>Crops in a forest farming system include understory plants as well as non-timber forest products (which includes fruits, nuts, sap, flowers, branches, bark, etc.).</a:t>
            </a:r>
          </a:p>
          <a:p>
            <a:pPr marL="228600" indent="-228600">
              <a:buAutoNum type="arabicPeriod"/>
            </a:pPr>
            <a:endParaRPr lang="en-US" dirty="0"/>
          </a:p>
          <a:p>
            <a:pPr marL="0" indent="0">
              <a:buNone/>
            </a:pPr>
            <a:r>
              <a:rPr lang="en-US" dirty="0"/>
              <a:t>Another definition is shared here to represent an outside-NRCS perspective.  Recall the nested-circles diagram in a previous slide.  This represents what our clients understand forest farming to be.  It is our job to consider their objectives as we work to identify resource concerns that may be addressed relative to our NRCS definition.  </a:t>
            </a:r>
          </a:p>
          <a:p>
            <a:pPr marL="228600" indent="-228600">
              <a:buAutoNum type="arabicPeriod"/>
            </a:pPr>
            <a:endParaRPr lang="en-US" dirty="0"/>
          </a:p>
          <a:p>
            <a:pPr marL="228600" indent="-228600">
              <a:buAutoNum type="arabicPeriod"/>
            </a:pPr>
            <a:endParaRPr lang="en-US" dirty="0"/>
          </a:p>
          <a:p>
            <a:endParaRPr lang="en-US" dirty="0"/>
          </a:p>
          <a:p>
            <a:r>
              <a:rPr lang="en-US" dirty="0"/>
              <a:t>Farming the Woods.  Ken Mudge and Steve Gabriel.  2014.  Chelsea Green Publishing</a:t>
            </a:r>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dirty="0"/>
          </a:p>
        </p:txBody>
      </p:sp>
    </p:spTree>
    <p:extLst>
      <p:ext uri="{BB962C8B-B14F-4D97-AF65-F5344CB8AC3E}">
        <p14:creationId xmlns:p14="http://schemas.microsoft.com/office/powerpoint/2010/main" val="3893148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dirty="0"/>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dirty="0"/>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dirty="0"/>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dirty="0"/>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700"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7CDF1-B436-B21C-F123-865BD725B0A3}"/>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327F05-C890-0843-D1B1-9BF4F3370F30}"/>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50547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A916E-1FB4-6B46-8DAE-10E4D01C6110}"/>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FB6311-3928-4F95-2A95-7BE392955DDF}"/>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3067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dirty="0"/>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dirty="0"/>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dirty="0"/>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dirty="0"/>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dirty="0"/>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dirty="0"/>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dirty="0"/>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dirty="0"/>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dirty="0"/>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dirty="0"/>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dirty="0"/>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dirty="0"/>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4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1512527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800" dirty="0"/>
              <a:t>Module 7: Forest Farming and Forest Soil Health</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377632"/>
            <a:ext cx="9142857" cy="4803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5218981" y="6364025"/>
            <a:ext cx="3691912" cy="507831"/>
          </a:xfrm>
          <a:prstGeom prst="rect">
            <a:avLst/>
          </a:prstGeom>
          <a:noFill/>
        </p:spPr>
        <p:txBody>
          <a:bodyPr wrap="square" rtlCol="0">
            <a:spAutoFit/>
          </a:bodyPr>
          <a:lstStyle/>
          <a:p>
            <a:pPr algn="ctr">
              <a:lnSpc>
                <a:spcPct val="100000"/>
              </a:lnSpc>
              <a:spcBef>
                <a:spcPts val="0"/>
              </a:spcBef>
            </a:pPr>
            <a:r>
              <a:rPr lang="en-US" sz="1400" b="1" spc="11"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400" b="1" spc="11"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400" b="1" spc="11"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300" b="1" kern="1200" spc="300"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1300"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348635"/>
            <a:ext cx="2609781" cy="523220"/>
          </a:xfrm>
          <a:prstGeom prst="rect">
            <a:avLst/>
          </a:prstGeom>
          <a:noFill/>
        </p:spPr>
        <p:txBody>
          <a:bodyPr wrap="square" rtlCol="0">
            <a:spAutoFit/>
          </a:bodyPr>
          <a:lstStyle/>
          <a:p>
            <a:pPr algn="ctr">
              <a:spcBef>
                <a:spcPts val="0"/>
              </a:spcBef>
            </a:pPr>
            <a:r>
              <a:rPr lang="en-US" sz="1400" b="1" kern="1200" spc="11"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0"/>
              </a:spcBef>
            </a:pPr>
            <a:r>
              <a:rPr lang="en-US" sz="1400" b="1" kern="1200" spc="11"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12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 id="2147483746" r:id="rId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800" dirty="0"/>
              <a:t>Module 7: Forest Farming and Traditional Ecological Knowledge</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900" b="1" i="0" u="none" strike="noStrike" kern="1200" cap="none" spc="11"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900" b="1" i="0" u="none" strike="noStrike" kern="1200" cap="none" spc="11"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900" b="1" i="0" u="none" strike="noStrike" kern="1200" cap="none" spc="11"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900" b="1" i="0" u="none" strike="noStrike" kern="1200" cap="none" spc="30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0" y="6410596"/>
            <a:ext cx="16764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11"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Training</a:t>
            </a:r>
            <a:endParaRPr kumimoji="0" lang="en-US" sz="10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19567B"/>
                </a:solidFill>
                <a:effectLst/>
                <a:uLnTx/>
                <a:uFillTx/>
                <a:latin typeface="Montserrat"/>
                <a:ea typeface="+mj-ea"/>
                <a:cs typeface="+mj-cs"/>
              </a:rPr>
              <a:t>Slide Title</a:t>
            </a: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08000"/>
              </a:lnSpc>
              <a:spcBef>
                <a:spcPts val="1000"/>
              </a:spcBef>
              <a:spcAft>
                <a:spcPts val="0"/>
              </a:spcAft>
              <a:buClr>
                <a:srgbClr val="658D1B"/>
              </a:buClr>
              <a:buSzTx/>
              <a:buFont typeface="Wingdings" panose="05000000000000000000" pitchFamily="2" charset="2"/>
              <a:buChar char="§"/>
              <a:tabLst/>
              <a:defRPr/>
            </a:pPr>
            <a:r>
              <a:rPr kumimoji="0" lang="en-US" sz="2800" b="0" i="0" u="none" strike="noStrike" kern="1200" cap="none" spc="0" normalizeH="0" baseline="0" noProof="0" dirty="0">
                <a:ln>
                  <a:noFill/>
                </a:ln>
                <a:solidFill>
                  <a:srgbClr val="E7E6E6">
                    <a:lumMod val="10000"/>
                  </a:srgbClr>
                </a:solidFill>
                <a:effectLst/>
                <a:uLnTx/>
                <a:uFillTx/>
                <a:latin typeface="Montserrat"/>
                <a:ea typeface="+mn-ea"/>
                <a:cs typeface="+mn-cs"/>
              </a:rPr>
              <a:t>Click to edit Master text styles</a:t>
            </a:r>
          </a:p>
          <a:p>
            <a:pPr marL="685783" marR="0" lvl="1"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E7E6E6">
                    <a:lumMod val="10000"/>
                  </a:srgbClr>
                </a:solidFill>
                <a:effectLst/>
                <a:uLnTx/>
                <a:uFillTx/>
                <a:latin typeface="Montserrat"/>
                <a:ea typeface="+mn-ea"/>
                <a:cs typeface="+mn-cs"/>
              </a:rPr>
              <a:t>Second level</a:t>
            </a:r>
          </a:p>
          <a:p>
            <a:pPr marL="1142971" marR="0" lvl="2"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2000" b="0" i="0" u="none" strike="noStrike" kern="1200" cap="none" spc="0" normalizeH="0" baseline="0" noProof="0" dirty="0">
                <a:ln>
                  <a:noFill/>
                </a:ln>
                <a:solidFill>
                  <a:srgbClr val="E7E6E6">
                    <a:lumMod val="10000"/>
                  </a:srgbClr>
                </a:solidFill>
                <a:effectLst/>
                <a:uLnTx/>
                <a:uFillTx/>
                <a:latin typeface="Montserrat"/>
                <a:ea typeface="+mn-ea"/>
                <a:cs typeface="+mn-cs"/>
              </a:rPr>
              <a:t>Third level</a:t>
            </a:r>
          </a:p>
          <a:p>
            <a:pPr marL="1600160" marR="0" lvl="3"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E7E6E6">
                    <a:lumMod val="10000"/>
                  </a:srgbClr>
                </a:solidFill>
                <a:effectLst/>
                <a:uLnTx/>
                <a:uFillTx/>
                <a:latin typeface="Montserrat"/>
                <a:ea typeface="+mn-ea"/>
                <a:cs typeface="+mn-cs"/>
              </a:rPr>
              <a:t>Fourth level</a:t>
            </a:r>
          </a:p>
          <a:p>
            <a:pPr marL="2057349" marR="0" lvl="4"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2318736069"/>
      </p:ext>
    </p:extLst>
  </p:cSld>
  <p:clrMap bg1="lt1" tx1="dk1" bg2="lt2" tx2="dk2" accent1="accent1" accent2="accent2" accent3="accent3" accent4="accent4" accent5="accent5" accent6="accent6" hlink="hlink" folHlink="folHlink"/>
  <p:sldLayoutIdLst>
    <p:sldLayoutId id="2147483743"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800" dirty="0"/>
              <a:t>Module 7: Forest Farming and Traditional Ecological Knowledge</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900" b="1" i="0" u="none" strike="noStrike" kern="1200" cap="none" spc="11"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900" b="1" i="0" u="none" strike="noStrike" kern="1200" cap="none" spc="11"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900" b="1" i="0" u="none" strike="noStrike" kern="1200" cap="none" spc="11"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900" b="1" i="0" u="none" strike="noStrike" kern="1200" cap="none" spc="30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1" y="6456763"/>
            <a:ext cx="151014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11"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Training</a:t>
            </a:r>
            <a:endParaRPr kumimoji="0" lang="en-US" sz="10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19567B"/>
                </a:solidFill>
                <a:effectLst/>
                <a:uLnTx/>
                <a:uFillTx/>
                <a:latin typeface="Montserrat"/>
                <a:ea typeface="+mj-ea"/>
                <a:cs typeface="+mj-cs"/>
              </a:rPr>
              <a:t>Slide Title</a:t>
            </a: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08000"/>
              </a:lnSpc>
              <a:spcBef>
                <a:spcPts val="1000"/>
              </a:spcBef>
              <a:spcAft>
                <a:spcPts val="0"/>
              </a:spcAft>
              <a:buClr>
                <a:srgbClr val="658D1B"/>
              </a:buClr>
              <a:buSzTx/>
              <a:buFont typeface="Wingdings" panose="05000000000000000000" pitchFamily="2" charset="2"/>
              <a:buChar char="§"/>
              <a:tabLst/>
              <a:defRPr/>
            </a:pPr>
            <a:r>
              <a:rPr kumimoji="0" lang="en-US" sz="2800" b="0" i="0" u="none" strike="noStrike" kern="1200" cap="none" spc="0" normalizeH="0" baseline="0" noProof="0" dirty="0">
                <a:ln>
                  <a:noFill/>
                </a:ln>
                <a:solidFill>
                  <a:srgbClr val="E7E6E6">
                    <a:lumMod val="10000"/>
                  </a:srgbClr>
                </a:solidFill>
                <a:effectLst/>
                <a:uLnTx/>
                <a:uFillTx/>
                <a:latin typeface="Montserrat"/>
                <a:ea typeface="+mn-ea"/>
                <a:cs typeface="+mn-cs"/>
              </a:rPr>
              <a:t>Click to edit Master text styles</a:t>
            </a:r>
          </a:p>
          <a:p>
            <a:pPr marL="685783" marR="0" lvl="1"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E7E6E6">
                    <a:lumMod val="10000"/>
                  </a:srgbClr>
                </a:solidFill>
                <a:effectLst/>
                <a:uLnTx/>
                <a:uFillTx/>
                <a:latin typeface="Montserrat"/>
                <a:ea typeface="+mn-ea"/>
                <a:cs typeface="+mn-cs"/>
              </a:rPr>
              <a:t>Second level</a:t>
            </a:r>
          </a:p>
          <a:p>
            <a:pPr marL="1142971" marR="0" lvl="2"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2000" b="0" i="0" u="none" strike="noStrike" kern="1200" cap="none" spc="0" normalizeH="0" baseline="0" noProof="0" dirty="0">
                <a:ln>
                  <a:noFill/>
                </a:ln>
                <a:solidFill>
                  <a:srgbClr val="E7E6E6">
                    <a:lumMod val="10000"/>
                  </a:srgbClr>
                </a:solidFill>
                <a:effectLst/>
                <a:uLnTx/>
                <a:uFillTx/>
                <a:latin typeface="Montserrat"/>
                <a:ea typeface="+mn-ea"/>
                <a:cs typeface="+mn-cs"/>
              </a:rPr>
              <a:t>Third level</a:t>
            </a:r>
          </a:p>
          <a:p>
            <a:pPr marL="1600160" marR="0" lvl="3"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E7E6E6">
                    <a:lumMod val="10000"/>
                  </a:srgbClr>
                </a:solidFill>
                <a:effectLst/>
                <a:uLnTx/>
                <a:uFillTx/>
                <a:latin typeface="Montserrat"/>
                <a:ea typeface="+mn-ea"/>
                <a:cs typeface="+mn-cs"/>
              </a:rPr>
              <a:t>Fourth level</a:t>
            </a:r>
          </a:p>
          <a:p>
            <a:pPr marL="2057349" marR="0" lvl="4" indent="-228594" algn="l" defTabSz="914377" rtl="0" eaLnBrk="1" fontAlgn="auto" latinLnBrk="0" hangingPunct="1">
              <a:lnSpc>
                <a:spcPct val="108000"/>
              </a:lnSpc>
              <a:spcBef>
                <a:spcPts val="500"/>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1691311366"/>
      </p:ext>
    </p:extLst>
  </p:cSld>
  <p:clrMap bg1="lt1" tx1="dk1" bg2="lt2" tx2="dk2" accent1="accent1" accent2="accent2" accent3="accent3" accent4="accent4" accent5="accent5" accent6="accent6" hlink="hlink" folHlink="folHlink"/>
  <p:sldLayoutIdLst>
    <p:sldLayoutId id="2147483744"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www.science.org/content/article/pacific-northwest-s-forest-gardens-were-deliberately-planted-indigenous-peopl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2.jpg"/><Relationship Id="rId4" Type="http://schemas.openxmlformats.org/officeDocument/2006/relationships/image" Target="../media/image41.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49.jpg"/><Relationship Id="rId4" Type="http://schemas.openxmlformats.org/officeDocument/2006/relationships/image" Target="../media/image48.jpg"/></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18" Type="http://schemas.openxmlformats.org/officeDocument/2006/relationships/image" Target="../media/image67.png"/><Relationship Id="rId3" Type="http://schemas.openxmlformats.org/officeDocument/2006/relationships/image" Target="../media/image52.jpeg"/><Relationship Id="rId21" Type="http://schemas.openxmlformats.org/officeDocument/2006/relationships/image" Target="../media/image70.svg"/><Relationship Id="rId7" Type="http://schemas.openxmlformats.org/officeDocument/2006/relationships/image" Target="../media/image56.svg"/><Relationship Id="rId12" Type="http://schemas.openxmlformats.org/officeDocument/2006/relationships/image" Target="../media/image61.png"/><Relationship Id="rId17" Type="http://schemas.openxmlformats.org/officeDocument/2006/relationships/image" Target="../media/image66.svg"/><Relationship Id="rId2" Type="http://schemas.openxmlformats.org/officeDocument/2006/relationships/notesSlide" Target="../notesSlides/notesSlide26.xml"/><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svg"/><Relationship Id="rId15" Type="http://schemas.openxmlformats.org/officeDocument/2006/relationships/image" Target="../media/image64.svg"/><Relationship Id="rId10" Type="http://schemas.openxmlformats.org/officeDocument/2006/relationships/image" Target="../media/image59.png"/><Relationship Id="rId19" Type="http://schemas.openxmlformats.org/officeDocument/2006/relationships/image" Target="../media/image68.sv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18" Type="http://schemas.openxmlformats.org/officeDocument/2006/relationships/image" Target="../media/image67.png"/><Relationship Id="rId3" Type="http://schemas.openxmlformats.org/officeDocument/2006/relationships/image" Target="../media/image52.jpeg"/><Relationship Id="rId21" Type="http://schemas.openxmlformats.org/officeDocument/2006/relationships/image" Target="../media/image70.svg"/><Relationship Id="rId7" Type="http://schemas.openxmlformats.org/officeDocument/2006/relationships/image" Target="../media/image56.svg"/><Relationship Id="rId12" Type="http://schemas.openxmlformats.org/officeDocument/2006/relationships/image" Target="../media/image61.png"/><Relationship Id="rId17" Type="http://schemas.openxmlformats.org/officeDocument/2006/relationships/image" Target="../media/image66.svg"/><Relationship Id="rId2" Type="http://schemas.openxmlformats.org/officeDocument/2006/relationships/notesSlide" Target="../notesSlides/notesSlide29.xml"/><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svg"/><Relationship Id="rId15" Type="http://schemas.openxmlformats.org/officeDocument/2006/relationships/image" Target="../media/image64.svg"/><Relationship Id="rId10" Type="http://schemas.openxmlformats.org/officeDocument/2006/relationships/image" Target="../media/image59.png"/><Relationship Id="rId19" Type="http://schemas.openxmlformats.org/officeDocument/2006/relationships/image" Target="../media/image68.sv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18" Type="http://schemas.openxmlformats.org/officeDocument/2006/relationships/image" Target="../media/image67.png"/><Relationship Id="rId3" Type="http://schemas.openxmlformats.org/officeDocument/2006/relationships/image" Target="../media/image52.jpeg"/><Relationship Id="rId21" Type="http://schemas.openxmlformats.org/officeDocument/2006/relationships/image" Target="../media/image70.svg"/><Relationship Id="rId7" Type="http://schemas.openxmlformats.org/officeDocument/2006/relationships/image" Target="../media/image56.svg"/><Relationship Id="rId12" Type="http://schemas.openxmlformats.org/officeDocument/2006/relationships/image" Target="../media/image61.png"/><Relationship Id="rId17" Type="http://schemas.openxmlformats.org/officeDocument/2006/relationships/image" Target="../media/image66.svg"/><Relationship Id="rId2" Type="http://schemas.openxmlformats.org/officeDocument/2006/relationships/notesSlide" Target="../notesSlides/notesSlide30.xml"/><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svg"/><Relationship Id="rId15" Type="http://schemas.openxmlformats.org/officeDocument/2006/relationships/image" Target="../media/image64.svg"/><Relationship Id="rId10" Type="http://schemas.openxmlformats.org/officeDocument/2006/relationships/image" Target="../media/image59.png"/><Relationship Id="rId19" Type="http://schemas.openxmlformats.org/officeDocument/2006/relationships/image" Target="../media/image68.sv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3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customXml" Target="../ink/ink1.xml"/><Relationship Id="rId4" Type="http://schemas.openxmlformats.org/officeDocument/2006/relationships/image" Target="../media/image47.jpg"/></Relationships>
</file>

<file path=ppt/slides/_rels/slide3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74.jp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72.emf"/></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9.xml"/><Relationship Id="rId6" Type="http://schemas.openxmlformats.org/officeDocument/2006/relationships/hyperlink" Target="https://edit.jornada.nmsu.edu/" TargetMode="External"/><Relationship Id="rId5" Type="http://schemas.openxmlformats.org/officeDocument/2006/relationships/image" Target="../media/image78.png"/><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9.xml"/><Relationship Id="rId4" Type="http://schemas.openxmlformats.org/officeDocument/2006/relationships/image" Target="../media/image83.png"/></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https://www.nrcs.usda.gov/conservation-basics/natural-resource-concerns/soils/soil-health"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Forest farming hillside farming with plants and trees.">
            <a:extLst>
              <a:ext uri="{FF2B5EF4-FFF2-40B4-BE49-F238E27FC236}">
                <a16:creationId xmlns:a16="http://schemas.microsoft.com/office/drawing/2014/main" id="{5B712305-4ACE-9B67-B0B7-93BDE60357A1}"/>
              </a:ext>
            </a:extLst>
          </p:cNvPr>
          <p:cNvPicPr>
            <a:picLocks noGrp="1" noChangeAspect="1"/>
          </p:cNvPicPr>
          <p:nvPr>
            <p:ph type="pic" sz="quarter" idx="13"/>
          </p:nvPr>
        </p:nvPicPr>
        <p:blipFill>
          <a:blip r:embed="rId3"/>
          <a:srcRect l="12410" r="12410"/>
          <a:stretch>
            <a:fillRect/>
          </a:stretch>
        </p:blipFill>
        <p:spPr/>
      </p:pic>
      <p:pic>
        <p:nvPicPr>
          <p:cNvPr id="15" name="Picture Placeholder 14" descr="open forest understory vegetation with trees">
            <a:extLst>
              <a:ext uri="{FF2B5EF4-FFF2-40B4-BE49-F238E27FC236}">
                <a16:creationId xmlns:a16="http://schemas.microsoft.com/office/drawing/2014/main" id="{F6DE4356-3796-78B2-28B8-0F368F9BE021}"/>
              </a:ext>
            </a:extLst>
          </p:cNvPr>
          <p:cNvPicPr>
            <a:picLocks noGrp="1" noChangeAspect="1"/>
          </p:cNvPicPr>
          <p:nvPr>
            <p:ph type="pic" sz="quarter" idx="12"/>
          </p:nvPr>
        </p:nvPicPr>
        <p:blipFill>
          <a:blip r:embed="rId4"/>
          <a:srcRect l="10657" r="10657"/>
          <a:stretch>
            <a:fillRect/>
          </a:stretch>
        </p:blipFill>
        <p:spPr/>
      </p:pic>
      <p:pic>
        <p:nvPicPr>
          <p:cNvPr id="11" name="Picture Placeholder 10" descr="Multi-story forest garden with tropical plants.">
            <a:extLst>
              <a:ext uri="{FF2B5EF4-FFF2-40B4-BE49-F238E27FC236}">
                <a16:creationId xmlns:a16="http://schemas.microsoft.com/office/drawing/2014/main" id="{FB6EF57F-EF02-20B3-FA8E-C06DFB3CC782}"/>
              </a:ext>
            </a:extLst>
          </p:cNvPr>
          <p:cNvPicPr>
            <a:picLocks noGrp="1" noChangeAspect="1"/>
          </p:cNvPicPr>
          <p:nvPr>
            <p:ph type="pic" sz="quarter" idx="10"/>
          </p:nvPr>
        </p:nvPicPr>
        <p:blipFill>
          <a:blip r:embed="rId5"/>
          <a:srcRect l="12614" r="12614"/>
          <a:stretch>
            <a:fillRect/>
          </a:stretch>
        </p:blipFill>
        <p:spPr/>
      </p:pic>
      <p:pic>
        <p:nvPicPr>
          <p:cNvPr id="17" name="Picture Placeholder 16" descr="planting rows in soil with a person holding a bag of seed.">
            <a:extLst>
              <a:ext uri="{FF2B5EF4-FFF2-40B4-BE49-F238E27FC236}">
                <a16:creationId xmlns:a16="http://schemas.microsoft.com/office/drawing/2014/main" id="{5FE0E4E1-2F97-18D7-4BB7-AA3AAC2B83C3}"/>
              </a:ext>
            </a:extLst>
          </p:cNvPr>
          <p:cNvPicPr>
            <a:picLocks noGrp="1" noChangeAspect="1"/>
          </p:cNvPicPr>
          <p:nvPr>
            <p:ph type="pic" sz="quarter" idx="11"/>
          </p:nvPr>
        </p:nvPicPr>
        <p:blipFill>
          <a:blip r:embed="rId6"/>
          <a:srcRect l="12068" r="12068"/>
          <a:stretch>
            <a:fillRect/>
          </a:stretch>
        </p:blipFill>
        <p:spPr/>
      </p:pic>
      <p:sp>
        <p:nvSpPr>
          <p:cNvPr id="6" name="Content Placeholder 5">
            <a:extLst>
              <a:ext uri="{FF2B5EF4-FFF2-40B4-BE49-F238E27FC236}">
                <a16:creationId xmlns:a16="http://schemas.microsoft.com/office/drawing/2014/main" id="{41F8FFAF-83C6-4C9F-D036-E6A977DC5CAB}"/>
              </a:ext>
            </a:extLst>
          </p:cNvPr>
          <p:cNvSpPr>
            <a:spLocks noGrp="1"/>
          </p:cNvSpPr>
          <p:nvPr>
            <p:ph sz="quarter" idx="14"/>
          </p:nvPr>
        </p:nvSpPr>
        <p:spPr>
          <a:xfrm>
            <a:off x="0" y="583998"/>
            <a:ext cx="9144000" cy="671273"/>
          </a:xfrm>
        </p:spPr>
        <p:txBody>
          <a:bodyPr/>
          <a:lstStyle/>
          <a:p>
            <a:r>
              <a:rPr lang="en-US" dirty="0">
                <a:solidFill>
                  <a:srgbClr val="724324"/>
                </a:solidFill>
              </a:rPr>
              <a:t>Module 7: Forest Farming and Soil Health</a:t>
            </a:r>
          </a:p>
        </p:txBody>
      </p:sp>
      <p:sp>
        <p:nvSpPr>
          <p:cNvPr id="7" name="Content Placeholder 6">
            <a:extLst>
              <a:ext uri="{FF2B5EF4-FFF2-40B4-BE49-F238E27FC236}">
                <a16:creationId xmlns:a16="http://schemas.microsoft.com/office/drawing/2014/main" id="{E24B5010-1C03-6E60-50DB-5C5573CF0A17}"/>
              </a:ext>
            </a:extLst>
          </p:cNvPr>
          <p:cNvSpPr>
            <a:spLocks noGrp="1"/>
          </p:cNvSpPr>
          <p:nvPr>
            <p:ph sz="quarter" idx="15"/>
          </p:nvPr>
        </p:nvSpPr>
        <p:spPr>
          <a:xfrm>
            <a:off x="255061" y="5364453"/>
            <a:ext cx="8683137" cy="475666"/>
          </a:xfrm>
        </p:spPr>
        <p:txBody>
          <a:bodyPr lIns="91440" tIns="45720" rIns="91440" bIns="45720" anchor="t"/>
          <a:lstStyle/>
          <a:p>
            <a:endParaRPr lang="en-US" dirty="0"/>
          </a:p>
        </p:txBody>
      </p:sp>
    </p:spTree>
    <p:extLst>
      <p:ext uri="{BB962C8B-B14F-4D97-AF65-F5344CB8AC3E}">
        <p14:creationId xmlns:p14="http://schemas.microsoft.com/office/powerpoint/2010/main" val="1155253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4B8891-529E-DABC-D7E8-372BE0738DBA}"/>
              </a:ext>
            </a:extLst>
          </p:cNvPr>
          <p:cNvSpPr>
            <a:spLocks noGrp="1"/>
          </p:cNvSpPr>
          <p:nvPr>
            <p:ph type="body" sz="quarter" idx="11"/>
          </p:nvPr>
        </p:nvSpPr>
        <p:spPr>
          <a:xfrm>
            <a:off x="0" y="686988"/>
            <a:ext cx="8733092" cy="531082"/>
          </a:xfrm>
        </p:spPr>
        <p:txBody>
          <a:bodyPr>
            <a:normAutofit/>
          </a:bodyPr>
          <a:lstStyle/>
          <a:p>
            <a:pPr>
              <a:lnSpc>
                <a:spcPct val="90000"/>
              </a:lnSpc>
            </a:pPr>
            <a:r>
              <a:rPr lang="en-US" sz="3200" dirty="0"/>
              <a:t>Forest Farming Defined</a:t>
            </a:r>
          </a:p>
        </p:txBody>
      </p:sp>
      <p:graphicFrame>
        <p:nvGraphicFramePr>
          <p:cNvPr id="9" name="Content Placeholder 2" descr="Definition of Forest Farming examples.">
            <a:extLst>
              <a:ext uri="{FF2B5EF4-FFF2-40B4-BE49-F238E27FC236}">
                <a16:creationId xmlns:a16="http://schemas.microsoft.com/office/drawing/2014/main" id="{3A163F0E-0E15-7818-C57D-41D4D2BAD1FF}"/>
              </a:ext>
            </a:extLst>
          </p:cNvPr>
          <p:cNvGraphicFramePr>
            <a:graphicFrameLocks noGrp="1"/>
          </p:cNvGraphicFramePr>
          <p:nvPr>
            <p:ph sz="quarter" idx="13"/>
            <p:extLst>
              <p:ext uri="{D42A27DB-BD31-4B8C-83A1-F6EECF244321}">
                <p14:modId xmlns:p14="http://schemas.microsoft.com/office/powerpoint/2010/main" val="2690241569"/>
              </p:ext>
            </p:extLst>
          </p:nvPr>
        </p:nvGraphicFramePr>
        <p:xfrm>
          <a:off x="209007" y="1244196"/>
          <a:ext cx="9144000" cy="5274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3609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DDCC89-1AC2-9C3C-49ED-727B8D1B52D3}"/>
              </a:ext>
            </a:extLst>
          </p:cNvPr>
          <p:cNvSpPr>
            <a:spLocks noGrp="1"/>
          </p:cNvSpPr>
          <p:nvPr>
            <p:ph type="body" sz="quarter" idx="11"/>
          </p:nvPr>
        </p:nvSpPr>
        <p:spPr/>
        <p:txBody>
          <a:bodyPr/>
          <a:lstStyle/>
          <a:p>
            <a:endParaRPr lang="en-US" dirty="0"/>
          </a:p>
        </p:txBody>
      </p:sp>
      <p:pic>
        <p:nvPicPr>
          <p:cNvPr id="4" name="Picture 3" descr="Forest understory food plots">
            <a:extLst>
              <a:ext uri="{FF2B5EF4-FFF2-40B4-BE49-F238E27FC236}">
                <a16:creationId xmlns:a16="http://schemas.microsoft.com/office/drawing/2014/main" id="{8E3C5458-E7EF-5DD4-3A4E-3B1C7B9F95C1}"/>
              </a:ext>
            </a:extLst>
          </p:cNvPr>
          <p:cNvPicPr>
            <a:picLocks noChangeAspect="1"/>
          </p:cNvPicPr>
          <p:nvPr/>
        </p:nvPicPr>
        <p:blipFill>
          <a:blip r:embed="rId3"/>
          <a:stretch>
            <a:fillRect/>
          </a:stretch>
        </p:blipFill>
        <p:spPr>
          <a:xfrm>
            <a:off x="-1524000" y="68338"/>
            <a:ext cx="6096000" cy="4560041"/>
          </a:xfrm>
          <a:prstGeom prst="rect">
            <a:avLst/>
          </a:prstGeom>
          <a:ln w="28575">
            <a:solidFill>
              <a:schemeClr val="tx1"/>
            </a:solidFill>
          </a:ln>
        </p:spPr>
      </p:pic>
      <p:pic>
        <p:nvPicPr>
          <p:cNvPr id="6" name="Picture 5" descr="sap collection for maple trees">
            <a:extLst>
              <a:ext uri="{FF2B5EF4-FFF2-40B4-BE49-F238E27FC236}">
                <a16:creationId xmlns:a16="http://schemas.microsoft.com/office/drawing/2014/main" id="{E4193BB4-98EA-61B6-B789-1C8AB1891D86}"/>
              </a:ext>
            </a:extLst>
          </p:cNvPr>
          <p:cNvPicPr>
            <a:picLocks noChangeAspect="1"/>
          </p:cNvPicPr>
          <p:nvPr/>
        </p:nvPicPr>
        <p:blipFill>
          <a:blip r:embed="rId4"/>
          <a:stretch>
            <a:fillRect/>
          </a:stretch>
        </p:blipFill>
        <p:spPr>
          <a:xfrm>
            <a:off x="-1524000" y="3015653"/>
            <a:ext cx="5747658" cy="3808178"/>
          </a:xfrm>
          <a:prstGeom prst="rect">
            <a:avLst/>
          </a:prstGeom>
          <a:ln w="28575">
            <a:solidFill>
              <a:schemeClr val="tx1"/>
            </a:solidFill>
          </a:ln>
        </p:spPr>
      </p:pic>
      <p:pic>
        <p:nvPicPr>
          <p:cNvPr id="1026" name="Picture 2" descr="A patch of huckleberries">
            <a:extLst>
              <a:ext uri="{FF2B5EF4-FFF2-40B4-BE49-F238E27FC236}">
                <a16:creationId xmlns:a16="http://schemas.microsoft.com/office/drawing/2014/main" id="{40C0B91D-7830-FE53-08E7-9FF92CAF96E2}"/>
              </a:ext>
            </a:extLst>
          </p:cNvPr>
          <p:cNvPicPr>
            <a:picLocks noGrp="1" noChangeAspect="1" noChangeArrowheads="1"/>
          </p:cNvPicPr>
          <p:nvPr>
            <p:ph sz="quarter" idx="13"/>
          </p:nvPr>
        </p:nvPicPr>
        <p:blipFill>
          <a:blip r:embed="rId5">
            <a:extLst>
              <a:ext uri="{28A0092B-C50C-407E-A947-70E740481C1C}">
                <a14:useLocalDpi xmlns:a14="http://schemas.microsoft.com/office/drawing/2010/main" val="0"/>
              </a:ext>
            </a:extLst>
          </a:blip>
          <a:srcRect/>
          <a:stretch>
            <a:fillRect/>
          </a:stretch>
        </p:blipFill>
        <p:spPr bwMode="auto">
          <a:xfrm>
            <a:off x="4238172" y="2035628"/>
            <a:ext cx="6429829" cy="482237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5" name="Picture Placeholder 17" descr="A close-up of wild huckleberries on a bush.">
            <a:extLst>
              <a:ext uri="{FF2B5EF4-FFF2-40B4-BE49-F238E27FC236}">
                <a16:creationId xmlns:a16="http://schemas.microsoft.com/office/drawing/2014/main" id="{D96F77DA-EB14-19C7-5296-40A848EC1D65}"/>
              </a:ext>
            </a:extLst>
          </p:cNvPr>
          <p:cNvPicPr>
            <a:picLocks noChangeAspect="1"/>
          </p:cNvPicPr>
          <p:nvPr/>
        </p:nvPicPr>
        <p:blipFill>
          <a:blip r:embed="rId6"/>
          <a:srcRect l="8751" r="8751"/>
          <a:stretch>
            <a:fillRect/>
          </a:stretch>
        </p:blipFill>
        <p:spPr>
          <a:xfrm>
            <a:off x="4226612" y="13121"/>
            <a:ext cx="6427303" cy="4211726"/>
          </a:xfrm>
          <a:prstGeom prst="rect">
            <a:avLst/>
          </a:prstGeom>
          <a:ln w="28575">
            <a:solidFill>
              <a:schemeClr val="tx1"/>
            </a:solidFill>
          </a:ln>
        </p:spPr>
      </p:pic>
    </p:spTree>
    <p:extLst>
      <p:ext uri="{BB962C8B-B14F-4D97-AF65-F5344CB8AC3E}">
        <p14:creationId xmlns:p14="http://schemas.microsoft.com/office/powerpoint/2010/main" val="3906568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08124-DEBE-4CDB-A2A9-CD9DB3C95D4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B97FE01-D49A-8886-D86A-57001CBA0895}"/>
              </a:ext>
            </a:extLst>
          </p:cNvPr>
          <p:cNvSpPr>
            <a:spLocks noGrp="1"/>
          </p:cNvSpPr>
          <p:nvPr>
            <p:ph type="title"/>
          </p:nvPr>
        </p:nvSpPr>
        <p:spPr/>
        <p:txBody>
          <a:bodyPr/>
          <a:lstStyle/>
          <a:p>
            <a:pPr algn="ctr"/>
            <a:r>
              <a:rPr lang="en-US" sz="3200" dirty="0"/>
              <a:t>Forest Farming – Historic Examples</a:t>
            </a:r>
          </a:p>
        </p:txBody>
      </p:sp>
      <p:sp>
        <p:nvSpPr>
          <p:cNvPr id="5" name="Content Placeholder 4">
            <a:extLst>
              <a:ext uri="{FF2B5EF4-FFF2-40B4-BE49-F238E27FC236}">
                <a16:creationId xmlns:a16="http://schemas.microsoft.com/office/drawing/2014/main" id="{A7B88D1E-644C-0E8B-F907-053C547CEB0A}"/>
              </a:ext>
            </a:extLst>
          </p:cNvPr>
          <p:cNvSpPr>
            <a:spLocks noGrp="1"/>
          </p:cNvSpPr>
          <p:nvPr>
            <p:ph sz="quarter" idx="10"/>
          </p:nvPr>
        </p:nvSpPr>
        <p:spPr>
          <a:xfrm>
            <a:off x="0" y="1920240"/>
            <a:ext cx="9346237" cy="3625047"/>
          </a:xfrm>
        </p:spPr>
        <p:txBody>
          <a:bodyPr/>
          <a:lstStyle/>
          <a:p>
            <a:r>
              <a:rPr lang="en-US" sz="2400" dirty="0"/>
              <a:t>Culturally relevant, forest food systems supported indigenous  communities (Smith, 2009) and soil health (Sandor and Homburg, 2017) for a millennia.</a:t>
            </a:r>
          </a:p>
          <a:p>
            <a:r>
              <a:rPr lang="en-US" sz="2400" dirty="0"/>
              <a:t>Widespread evidence of “niche building” where forest edges were maintained with early successional food/medicinal plants, and fruit bearing trees (Smith, 2009).</a:t>
            </a:r>
          </a:p>
          <a:p>
            <a:r>
              <a:rPr lang="en-US" sz="2400" dirty="0"/>
              <a:t>Important source of food for some enslaved peoples (Bowes, 2011).</a:t>
            </a:r>
          </a:p>
          <a:p>
            <a:pPr algn="r"/>
            <a:endParaRPr lang="en-US" sz="2400" b="1" dirty="0"/>
          </a:p>
          <a:p>
            <a:endParaRPr lang="en-US" sz="2400" dirty="0"/>
          </a:p>
        </p:txBody>
      </p:sp>
    </p:spTree>
    <p:extLst>
      <p:ext uri="{BB962C8B-B14F-4D97-AF65-F5344CB8AC3E}">
        <p14:creationId xmlns:p14="http://schemas.microsoft.com/office/powerpoint/2010/main" val="237803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08124-DEBE-4CDB-A2A9-CD9DB3C95D44}"/>
            </a:ext>
          </a:extLst>
        </p:cNvPr>
        <p:cNvGrpSpPr/>
        <p:nvPr/>
      </p:nvGrpSpPr>
      <p:grpSpPr>
        <a:xfrm>
          <a:off x="0" y="0"/>
          <a:ext cx="0" cy="0"/>
          <a:chOff x="0" y="0"/>
          <a:chExt cx="0" cy="0"/>
        </a:xfrm>
      </p:grpSpPr>
      <p:pic>
        <p:nvPicPr>
          <p:cNvPr id="1026" name="Picture 2" descr="A map of the Hawiian Islands">
            <a:extLst>
              <a:ext uri="{FF2B5EF4-FFF2-40B4-BE49-F238E27FC236}">
                <a16:creationId xmlns:a16="http://schemas.microsoft.com/office/drawing/2014/main" id="{AE6F7AD5-239D-DDF1-98E7-1CA4BC3EC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4158" y="2356634"/>
            <a:ext cx="6325177" cy="3020931"/>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a:extLst>
              <a:ext uri="{FF2B5EF4-FFF2-40B4-BE49-F238E27FC236}">
                <a16:creationId xmlns:a16="http://schemas.microsoft.com/office/drawing/2014/main" id="{2B97FE01-D49A-8886-D86A-57001CBA0895}"/>
              </a:ext>
            </a:extLst>
          </p:cNvPr>
          <p:cNvSpPr>
            <a:spLocks noGrp="1"/>
          </p:cNvSpPr>
          <p:nvPr>
            <p:ph type="title"/>
          </p:nvPr>
        </p:nvSpPr>
        <p:spPr>
          <a:xfrm>
            <a:off x="111686" y="624988"/>
            <a:ext cx="9254381" cy="629051"/>
          </a:xfrm>
        </p:spPr>
        <p:txBody>
          <a:bodyPr/>
          <a:lstStyle/>
          <a:p>
            <a:r>
              <a:rPr lang="en-US" sz="3200" dirty="0"/>
              <a:t>Forest Farming – Hawai’i Precolonial Contact </a:t>
            </a:r>
          </a:p>
        </p:txBody>
      </p:sp>
      <p:sp>
        <p:nvSpPr>
          <p:cNvPr id="5" name="Content Placeholder 4">
            <a:extLst>
              <a:ext uri="{FF2B5EF4-FFF2-40B4-BE49-F238E27FC236}">
                <a16:creationId xmlns:a16="http://schemas.microsoft.com/office/drawing/2014/main" id="{A7B88D1E-644C-0E8B-F907-053C547CEB0A}"/>
              </a:ext>
            </a:extLst>
          </p:cNvPr>
          <p:cNvSpPr>
            <a:spLocks noGrp="1"/>
          </p:cNvSpPr>
          <p:nvPr>
            <p:ph sz="quarter" idx="10"/>
          </p:nvPr>
        </p:nvSpPr>
        <p:spPr>
          <a:xfrm>
            <a:off x="111686" y="2356634"/>
            <a:ext cx="5698817" cy="2357243"/>
          </a:xfrm>
        </p:spPr>
        <p:txBody>
          <a:bodyPr/>
          <a:lstStyle/>
          <a:p>
            <a:pPr marL="285750" indent="-285750">
              <a:lnSpc>
                <a:spcPct val="100000"/>
              </a:lnSpc>
              <a:buFont typeface="Arial" panose="020B0604020202020204" pitchFamily="34" charset="0"/>
              <a:buChar char="•"/>
            </a:pPr>
            <a:r>
              <a:rPr lang="en-US" sz="2400" dirty="0"/>
              <a:t>Islands supported over 800,000 Hawaiians.</a:t>
            </a:r>
          </a:p>
          <a:p>
            <a:pPr marL="285750" indent="-285750">
              <a:lnSpc>
                <a:spcPct val="100000"/>
              </a:lnSpc>
              <a:buFont typeface="Arial" panose="020B0604020202020204" pitchFamily="34" charset="0"/>
              <a:buChar char="•"/>
            </a:pPr>
            <a:r>
              <a:rPr lang="en-US" sz="2400" dirty="0"/>
              <a:t>Agricultural systems produced &gt;1.02 million metric tons of food per year.</a:t>
            </a:r>
          </a:p>
          <a:p>
            <a:pPr marL="285750" indent="-285750">
              <a:lnSpc>
                <a:spcPct val="100000"/>
              </a:lnSpc>
              <a:buFont typeface="Arial" panose="020B0604020202020204" pitchFamily="34" charset="0"/>
              <a:buChar char="•"/>
            </a:pPr>
            <a:r>
              <a:rPr lang="en-US" sz="2400" dirty="0"/>
              <a:t>28% came from forest farming.</a:t>
            </a:r>
          </a:p>
          <a:p>
            <a:pPr marL="285750" indent="-285750">
              <a:lnSpc>
                <a:spcPct val="100000"/>
              </a:lnSpc>
              <a:buFont typeface="Arial" panose="020B0604020202020204" pitchFamily="34" charset="0"/>
              <a:buChar char="•"/>
            </a:pPr>
            <a:r>
              <a:rPr lang="en-US" sz="2400" dirty="0"/>
              <a:t>Mix of annual, perennial, shrub, and tree crops.</a:t>
            </a:r>
          </a:p>
          <a:p>
            <a:pPr marL="0" indent="0">
              <a:lnSpc>
                <a:spcPct val="100000"/>
              </a:lnSpc>
              <a:buNone/>
            </a:pPr>
            <a:r>
              <a:rPr lang="en-US" sz="2400" dirty="0"/>
              <a:t>(Kurashima et al., 2019)</a:t>
            </a:r>
            <a:endParaRPr lang="en-US" sz="1600" dirty="0"/>
          </a:p>
          <a:p>
            <a:endParaRPr lang="en-US" sz="2400" b="1" dirty="0"/>
          </a:p>
          <a:p>
            <a:endParaRPr lang="en-US" sz="2400" dirty="0"/>
          </a:p>
        </p:txBody>
      </p:sp>
      <p:sp>
        <p:nvSpPr>
          <p:cNvPr id="3" name="TextBox 2">
            <a:extLst>
              <a:ext uri="{FF2B5EF4-FFF2-40B4-BE49-F238E27FC236}">
                <a16:creationId xmlns:a16="http://schemas.microsoft.com/office/drawing/2014/main" id="{32F4ABB6-4AC2-5C76-8633-CC3F0009F9B6}"/>
              </a:ext>
            </a:extLst>
          </p:cNvPr>
          <p:cNvSpPr txBox="1"/>
          <p:nvPr/>
        </p:nvSpPr>
        <p:spPr>
          <a:xfrm>
            <a:off x="5506198" y="5863680"/>
            <a:ext cx="6790038" cy="369332"/>
          </a:xfrm>
          <a:prstGeom prst="rect">
            <a:avLst/>
          </a:prstGeom>
          <a:noFill/>
        </p:spPr>
        <p:txBody>
          <a:bodyPr wrap="square">
            <a:spAutoFit/>
          </a:bodyPr>
          <a:lstStyle/>
          <a:p>
            <a:r>
              <a:rPr lang="en-US" dirty="0"/>
              <a:t>Photo: Library of Congress</a:t>
            </a:r>
          </a:p>
        </p:txBody>
      </p:sp>
    </p:spTree>
    <p:extLst>
      <p:ext uri="{BB962C8B-B14F-4D97-AF65-F5344CB8AC3E}">
        <p14:creationId xmlns:p14="http://schemas.microsoft.com/office/powerpoint/2010/main" val="48377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hoto of Thomas Jefferson's historical farm house.">
            <a:extLst>
              <a:ext uri="{FF2B5EF4-FFF2-40B4-BE49-F238E27FC236}">
                <a16:creationId xmlns:a16="http://schemas.microsoft.com/office/drawing/2014/main" id="{E6E95DEE-3F7D-C29D-5323-CA80930E5D37}"/>
              </a:ext>
            </a:extLst>
          </p:cNvPr>
          <p:cNvPicPr>
            <a:picLocks noChangeAspect="1"/>
          </p:cNvPicPr>
          <p:nvPr/>
        </p:nvPicPr>
        <p:blipFill>
          <a:blip r:embed="rId3"/>
          <a:stretch>
            <a:fillRect/>
          </a:stretch>
        </p:blipFill>
        <p:spPr>
          <a:xfrm>
            <a:off x="5456357" y="2426061"/>
            <a:ext cx="3570077" cy="2565993"/>
          </a:xfrm>
          <a:prstGeom prst="rect">
            <a:avLst/>
          </a:prstGeom>
        </p:spPr>
      </p:pic>
      <p:sp>
        <p:nvSpPr>
          <p:cNvPr id="2" name="Text Placeholder 1">
            <a:extLst>
              <a:ext uri="{FF2B5EF4-FFF2-40B4-BE49-F238E27FC236}">
                <a16:creationId xmlns:a16="http://schemas.microsoft.com/office/drawing/2014/main" id="{A7C24DB3-D0D3-A6ED-E9FF-4EC6C61BC8CA}"/>
              </a:ext>
            </a:extLst>
          </p:cNvPr>
          <p:cNvSpPr>
            <a:spLocks noGrp="1"/>
          </p:cNvSpPr>
          <p:nvPr>
            <p:ph type="body" sz="quarter" idx="11"/>
          </p:nvPr>
        </p:nvSpPr>
        <p:spPr>
          <a:xfrm>
            <a:off x="0" y="832704"/>
            <a:ext cx="9026434" cy="531082"/>
          </a:xfrm>
        </p:spPr>
        <p:txBody>
          <a:bodyPr/>
          <a:lstStyle/>
          <a:p>
            <a:r>
              <a:rPr lang="en-US" sz="3200" dirty="0"/>
              <a:t>Forest Farming – Jefferson’s Poplar Forest Plantation, VA</a:t>
            </a:r>
          </a:p>
        </p:txBody>
      </p:sp>
      <p:sp>
        <p:nvSpPr>
          <p:cNvPr id="3" name="Content Placeholder 2">
            <a:extLst>
              <a:ext uri="{FF2B5EF4-FFF2-40B4-BE49-F238E27FC236}">
                <a16:creationId xmlns:a16="http://schemas.microsoft.com/office/drawing/2014/main" id="{943977E1-0F74-DDE6-B820-61E4F0354CFE}"/>
              </a:ext>
            </a:extLst>
          </p:cNvPr>
          <p:cNvSpPr>
            <a:spLocks noGrp="1"/>
          </p:cNvSpPr>
          <p:nvPr>
            <p:ph sz="quarter" idx="13"/>
          </p:nvPr>
        </p:nvSpPr>
        <p:spPr>
          <a:xfrm>
            <a:off x="0" y="2318367"/>
            <a:ext cx="5623952" cy="3914139"/>
          </a:xfrm>
        </p:spPr>
        <p:txBody>
          <a:bodyPr/>
          <a:lstStyle/>
          <a:p>
            <a:r>
              <a:rPr lang="en-US" sz="2400" dirty="0"/>
              <a:t>Macrobotanical research suggests that slaves owned by Thomas Jefferson supplemented their food by cultivating and foraging forest edges (Bowes, 2011). </a:t>
            </a:r>
          </a:p>
          <a:p>
            <a:r>
              <a:rPr lang="en-US" sz="2400" dirty="0"/>
              <a:t>Forest foods included wild grape, elderberry, raspberry, acorn, and hazelnut.</a:t>
            </a:r>
          </a:p>
        </p:txBody>
      </p:sp>
      <p:sp>
        <p:nvSpPr>
          <p:cNvPr id="5" name="TextBox 4">
            <a:extLst>
              <a:ext uri="{FF2B5EF4-FFF2-40B4-BE49-F238E27FC236}">
                <a16:creationId xmlns:a16="http://schemas.microsoft.com/office/drawing/2014/main" id="{A02BD48F-AC55-22B1-E589-38DEAF23D79F}"/>
              </a:ext>
            </a:extLst>
          </p:cNvPr>
          <p:cNvSpPr txBox="1"/>
          <p:nvPr/>
        </p:nvSpPr>
        <p:spPr>
          <a:xfrm>
            <a:off x="5623953" y="5946635"/>
            <a:ext cx="3227165" cy="369332"/>
          </a:xfrm>
          <a:prstGeom prst="rect">
            <a:avLst/>
          </a:prstGeom>
          <a:noFill/>
        </p:spPr>
        <p:txBody>
          <a:bodyPr wrap="none" rtlCol="0">
            <a:spAutoFit/>
          </a:bodyPr>
          <a:lstStyle/>
          <a:p>
            <a:r>
              <a:rPr lang="en-US" dirty="0"/>
              <a:t>Photo: Library of Congress</a:t>
            </a:r>
          </a:p>
        </p:txBody>
      </p:sp>
    </p:spTree>
    <p:extLst>
      <p:ext uri="{BB962C8B-B14F-4D97-AF65-F5344CB8AC3E}">
        <p14:creationId xmlns:p14="http://schemas.microsoft.com/office/powerpoint/2010/main" val="1281436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2B5547-13EA-B0CE-A95C-1E3E2FE2CDB1}"/>
              </a:ext>
            </a:extLst>
          </p:cNvPr>
          <p:cNvSpPr>
            <a:spLocks noGrp="1"/>
          </p:cNvSpPr>
          <p:nvPr>
            <p:ph type="title"/>
          </p:nvPr>
        </p:nvSpPr>
        <p:spPr>
          <a:xfrm>
            <a:off x="-1163441" y="536544"/>
            <a:ext cx="11118873" cy="629051"/>
          </a:xfrm>
        </p:spPr>
        <p:txBody>
          <a:bodyPr/>
          <a:lstStyle/>
          <a:p>
            <a:pPr algn="ctr"/>
            <a:r>
              <a:rPr lang="en-US" sz="3200" dirty="0"/>
              <a:t>Forest Farming in the Pacific Northwest</a:t>
            </a:r>
          </a:p>
        </p:txBody>
      </p:sp>
      <p:pic>
        <p:nvPicPr>
          <p:cNvPr id="5" name="Content Placeholder 4" descr="Aerial image of an open forest with mixed species of varying sizes next to a coniferous forest and a body of water.  ">
            <a:extLst>
              <a:ext uri="{FF2B5EF4-FFF2-40B4-BE49-F238E27FC236}">
                <a16:creationId xmlns:a16="http://schemas.microsoft.com/office/drawing/2014/main" id="{AD1A745A-5F0C-6440-39DE-DFDEFBA6BEBD}"/>
              </a:ext>
            </a:extLst>
          </p:cNvPr>
          <p:cNvPicPr>
            <a:picLocks noGrp="1" noChangeAspect="1"/>
          </p:cNvPicPr>
          <p:nvPr>
            <p:ph sz="quarter" idx="10"/>
          </p:nvPr>
        </p:nvPicPr>
        <p:blipFill>
          <a:blip r:embed="rId3"/>
          <a:stretch>
            <a:fillRect/>
          </a:stretch>
        </p:blipFill>
        <p:spPr>
          <a:xfrm rot="5400000">
            <a:off x="4663062" y="2216606"/>
            <a:ext cx="5203604" cy="3101583"/>
          </a:xfrm>
        </p:spPr>
      </p:pic>
      <p:sp>
        <p:nvSpPr>
          <p:cNvPr id="2" name="TextBox 1">
            <a:extLst>
              <a:ext uri="{FF2B5EF4-FFF2-40B4-BE49-F238E27FC236}">
                <a16:creationId xmlns:a16="http://schemas.microsoft.com/office/drawing/2014/main" id="{ED353A7B-4CB4-6CFB-EC61-034E3FC31467}"/>
              </a:ext>
            </a:extLst>
          </p:cNvPr>
          <p:cNvSpPr txBox="1"/>
          <p:nvPr/>
        </p:nvSpPr>
        <p:spPr>
          <a:xfrm>
            <a:off x="528914" y="1260109"/>
            <a:ext cx="416329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An ancestral </a:t>
            </a:r>
            <a:r>
              <a:rPr lang="en-US" sz="2400" dirty="0" err="1"/>
              <a:t>Ts’msyen</a:t>
            </a:r>
            <a:r>
              <a:rPr lang="en-US" sz="2400" dirty="0"/>
              <a:t> village site in northwestern British Columbia still harbors a distinct mix of species beneficial to humans at least 150 years after it was planted. </a:t>
            </a:r>
            <a:endParaRPr lang="en-US" dirty="0"/>
          </a:p>
          <a:p>
            <a:endParaRPr lang="en-US" sz="1000" dirty="0">
              <a:latin typeface="Segoe UI"/>
              <a:cs typeface="Segoe UI"/>
            </a:endParaRPr>
          </a:p>
          <a:p>
            <a:r>
              <a:rPr lang="en-US" sz="1700" i="1" dirty="0"/>
              <a:t>From -</a:t>
            </a:r>
            <a:r>
              <a:rPr lang="en-US" sz="1700" i="1" dirty="0">
                <a:hlinkClick r:id="rId4"/>
              </a:rPr>
              <a:t>https://www.science.org/content/article/pacific-northwest-s-forest-gardens-were-deliberately-planted-indigenous-people</a:t>
            </a:r>
            <a:endParaRPr lang="en-US" sz="1700" dirty="0"/>
          </a:p>
          <a:p>
            <a:endParaRPr lang="en-US" sz="800" dirty="0"/>
          </a:p>
          <a:p>
            <a:r>
              <a:rPr lang="en-US" sz="1300" i="1" dirty="0">
                <a:latin typeface="Montserrat"/>
                <a:cs typeface="Segoe UI"/>
              </a:rPr>
              <a:t>Story – Andrew Curry.  Photo – Storm Carroll</a:t>
            </a:r>
            <a:endParaRPr lang="en-US" sz="1300" dirty="0">
              <a:latin typeface="Montserrat"/>
            </a:endParaRPr>
          </a:p>
        </p:txBody>
      </p:sp>
    </p:spTree>
    <p:extLst>
      <p:ext uri="{BB962C8B-B14F-4D97-AF65-F5344CB8AC3E}">
        <p14:creationId xmlns:p14="http://schemas.microsoft.com/office/powerpoint/2010/main" val="2691004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9370A5-329F-B893-7635-E76D016B4694}"/>
              </a:ext>
            </a:extLst>
          </p:cNvPr>
          <p:cNvSpPr>
            <a:spLocks noGrp="1"/>
          </p:cNvSpPr>
          <p:nvPr>
            <p:ph type="title"/>
          </p:nvPr>
        </p:nvSpPr>
        <p:spPr>
          <a:xfrm>
            <a:off x="1" y="550917"/>
            <a:ext cx="9394372" cy="629051"/>
          </a:xfrm>
        </p:spPr>
        <p:txBody>
          <a:bodyPr/>
          <a:lstStyle/>
          <a:p>
            <a:r>
              <a:rPr lang="en-US" sz="3200" dirty="0"/>
              <a:t>Traditional cultural practices in California</a:t>
            </a:r>
          </a:p>
        </p:txBody>
      </p:sp>
      <p:pic>
        <p:nvPicPr>
          <p:cNvPr id="13" name="Picture 12" descr="A group of people burning tree slash from the forest floor.">
            <a:extLst>
              <a:ext uri="{FF2B5EF4-FFF2-40B4-BE49-F238E27FC236}">
                <a16:creationId xmlns:a16="http://schemas.microsoft.com/office/drawing/2014/main" id="{7FD228E3-66D2-4529-ED93-CE639EE335DF}"/>
              </a:ext>
            </a:extLst>
          </p:cNvPr>
          <p:cNvPicPr>
            <a:picLocks noChangeAspect="1"/>
          </p:cNvPicPr>
          <p:nvPr/>
        </p:nvPicPr>
        <p:blipFill>
          <a:blip r:embed="rId3"/>
          <a:stretch>
            <a:fillRect/>
          </a:stretch>
        </p:blipFill>
        <p:spPr>
          <a:xfrm>
            <a:off x="32213" y="1575065"/>
            <a:ext cx="8591995" cy="4732018"/>
          </a:xfrm>
          <a:prstGeom prst="rect">
            <a:avLst/>
          </a:prstGeom>
          <a:ln w="28575">
            <a:solidFill>
              <a:schemeClr val="tx1"/>
            </a:solidFill>
          </a:ln>
        </p:spPr>
      </p:pic>
      <p:pic>
        <p:nvPicPr>
          <p:cNvPr id="7" name="Content Placeholder 6" descr="A person picking berries from a tree&#10;&#10;">
            <a:extLst>
              <a:ext uri="{FF2B5EF4-FFF2-40B4-BE49-F238E27FC236}">
                <a16:creationId xmlns:a16="http://schemas.microsoft.com/office/drawing/2014/main" id="{6DF9088F-A1EA-156B-8ECE-40E6E2E9F347}"/>
              </a:ext>
            </a:extLst>
          </p:cNvPr>
          <p:cNvPicPr>
            <a:picLocks noGrp="1" noChangeAspect="1"/>
          </p:cNvPicPr>
          <p:nvPr>
            <p:ph sz="quarter" idx="10"/>
          </p:nvPr>
        </p:nvPicPr>
        <p:blipFill>
          <a:blip r:embed="rId4"/>
          <a:stretch>
            <a:fillRect/>
          </a:stretch>
        </p:blipFill>
        <p:spPr>
          <a:xfrm>
            <a:off x="32213" y="1575065"/>
            <a:ext cx="2674571" cy="2660568"/>
          </a:xfrm>
          <a:ln w="28575">
            <a:solidFill>
              <a:schemeClr val="tx1"/>
            </a:solidFill>
          </a:ln>
        </p:spPr>
      </p:pic>
      <p:pic>
        <p:nvPicPr>
          <p:cNvPr id="11" name="Picture 10" descr="A close up of a juniper tree">
            <a:extLst>
              <a:ext uri="{FF2B5EF4-FFF2-40B4-BE49-F238E27FC236}">
                <a16:creationId xmlns:a16="http://schemas.microsoft.com/office/drawing/2014/main" id="{D9925D9D-2B4A-951D-EAC7-0631F39FA0AD}"/>
              </a:ext>
            </a:extLst>
          </p:cNvPr>
          <p:cNvPicPr>
            <a:picLocks noChangeAspect="1"/>
          </p:cNvPicPr>
          <p:nvPr/>
        </p:nvPicPr>
        <p:blipFill>
          <a:blip r:embed="rId5"/>
          <a:stretch>
            <a:fillRect/>
          </a:stretch>
        </p:blipFill>
        <p:spPr>
          <a:xfrm>
            <a:off x="6582064" y="2775857"/>
            <a:ext cx="2561936" cy="3415914"/>
          </a:xfrm>
          <a:prstGeom prst="rect">
            <a:avLst/>
          </a:prstGeom>
          <a:ln w="28575">
            <a:solidFill>
              <a:schemeClr val="tx1"/>
            </a:solidFill>
          </a:ln>
        </p:spPr>
      </p:pic>
    </p:spTree>
    <p:extLst>
      <p:ext uri="{BB962C8B-B14F-4D97-AF65-F5344CB8AC3E}">
        <p14:creationId xmlns:p14="http://schemas.microsoft.com/office/powerpoint/2010/main" val="3255017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CED87A-03AD-F3B6-F74C-74C05D5CD068}"/>
              </a:ext>
            </a:extLst>
          </p:cNvPr>
          <p:cNvSpPr>
            <a:spLocks noGrp="1"/>
          </p:cNvSpPr>
          <p:nvPr>
            <p:ph type="body" sz="quarter" idx="11"/>
          </p:nvPr>
        </p:nvSpPr>
        <p:spPr>
          <a:xfrm>
            <a:off x="148880" y="719645"/>
            <a:ext cx="11157987" cy="531082"/>
          </a:xfrm>
        </p:spPr>
        <p:txBody>
          <a:bodyPr/>
          <a:lstStyle/>
          <a:p>
            <a:r>
              <a:rPr lang="en-US" sz="3200" dirty="0"/>
              <a:t>Forest Farming and Cultural Burning</a:t>
            </a:r>
          </a:p>
        </p:txBody>
      </p:sp>
      <p:sp>
        <p:nvSpPr>
          <p:cNvPr id="3" name="Content Placeholder 2">
            <a:extLst>
              <a:ext uri="{FF2B5EF4-FFF2-40B4-BE49-F238E27FC236}">
                <a16:creationId xmlns:a16="http://schemas.microsoft.com/office/drawing/2014/main" id="{1A7EB298-99AA-169C-FD60-614B3F911A82}"/>
              </a:ext>
            </a:extLst>
          </p:cNvPr>
          <p:cNvSpPr>
            <a:spLocks noGrp="1"/>
          </p:cNvSpPr>
          <p:nvPr>
            <p:ph sz="quarter" idx="13"/>
          </p:nvPr>
        </p:nvSpPr>
        <p:spPr>
          <a:xfrm>
            <a:off x="148880" y="1554480"/>
            <a:ext cx="8864491" cy="4583875"/>
          </a:xfrm>
        </p:spPr>
        <p:txBody>
          <a:bodyPr lIns="91440" tIns="45720" rIns="91440" bIns="45720" anchor="t"/>
          <a:lstStyle/>
          <a:p>
            <a:pPr marL="227965" indent="-227965"/>
            <a:endParaRPr lang="en-US" b="0" i="0" dirty="0">
              <a:solidFill>
                <a:srgbClr val="212529"/>
              </a:solidFill>
              <a:effectLst/>
              <a:highlight>
                <a:srgbClr val="FFFFFF"/>
              </a:highlight>
              <a:latin typeface="Helvetica Neue"/>
            </a:endParaRPr>
          </a:p>
          <a:p>
            <a:pPr marL="0" indent="0">
              <a:buNone/>
            </a:pPr>
            <a:r>
              <a:rPr lang="en-US" b="0" i="0" dirty="0">
                <a:solidFill>
                  <a:srgbClr val="212529"/>
                </a:solidFill>
                <a:effectLst/>
                <a:highlight>
                  <a:srgbClr val="FFFFFF"/>
                </a:highlight>
                <a:latin typeface="Helvetica Neue"/>
              </a:rPr>
              <a:t>“[Cultural burning] links back to the tribal philosophy of fire as medicine. When you prescribe it, you’re getting the right dose to maintain the abundance of productivity of all ecosystem services to support the ecology in your culture”. </a:t>
            </a:r>
            <a:r>
              <a:rPr lang="en-US" b="0" i="1" dirty="0">
                <a:solidFill>
                  <a:srgbClr val="212529"/>
                </a:solidFill>
                <a:effectLst/>
                <a:highlight>
                  <a:srgbClr val="FFFFFF"/>
                </a:highlight>
                <a:latin typeface="Helvetica Neue"/>
              </a:rPr>
              <a:t>Frank Kanawha Lake, a research ecologist with the USDA Forest Service, and a wildland firefighter of Karuk descent – Roos, 2020</a:t>
            </a:r>
          </a:p>
          <a:p>
            <a:pPr marL="0" indent="0">
              <a:buNone/>
            </a:pPr>
            <a:r>
              <a:rPr lang="en-US" b="0" i="1" dirty="0">
                <a:solidFill>
                  <a:srgbClr val="212529"/>
                </a:solidFill>
                <a:effectLst/>
                <a:highlight>
                  <a:srgbClr val="FFFFFF"/>
                </a:highlight>
                <a:latin typeface="Helvetica Neue"/>
              </a:rPr>
              <a:t> </a:t>
            </a:r>
          </a:p>
          <a:p>
            <a:pPr marL="227965" indent="-227965"/>
            <a:endParaRPr lang="en-US" dirty="0"/>
          </a:p>
        </p:txBody>
      </p:sp>
    </p:spTree>
    <p:extLst>
      <p:ext uri="{BB962C8B-B14F-4D97-AF65-F5344CB8AC3E}">
        <p14:creationId xmlns:p14="http://schemas.microsoft.com/office/powerpoint/2010/main" val="3934013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3C438-D68E-A219-2CED-A23D0A3C9EAE}"/>
              </a:ext>
            </a:extLst>
          </p:cNvPr>
          <p:cNvSpPr>
            <a:spLocks noGrp="1"/>
          </p:cNvSpPr>
          <p:nvPr>
            <p:ph type="title"/>
          </p:nvPr>
        </p:nvSpPr>
        <p:spPr>
          <a:xfrm>
            <a:off x="0" y="681498"/>
            <a:ext cx="10320168" cy="629051"/>
          </a:xfrm>
        </p:spPr>
        <p:txBody>
          <a:bodyPr/>
          <a:lstStyle/>
          <a:p>
            <a:r>
              <a:rPr lang="en-US" sz="3200" dirty="0"/>
              <a:t>Connecting Historic Cultural Burning and Eastern Forest Structure and Composition</a:t>
            </a:r>
          </a:p>
        </p:txBody>
      </p:sp>
      <p:sp>
        <p:nvSpPr>
          <p:cNvPr id="3" name="Content Placeholder 2">
            <a:extLst>
              <a:ext uri="{FF2B5EF4-FFF2-40B4-BE49-F238E27FC236}">
                <a16:creationId xmlns:a16="http://schemas.microsoft.com/office/drawing/2014/main" id="{20B4A0B0-24E7-FC9B-A438-E0CA35F426A1}"/>
              </a:ext>
            </a:extLst>
          </p:cNvPr>
          <p:cNvSpPr>
            <a:spLocks noGrp="1"/>
          </p:cNvSpPr>
          <p:nvPr>
            <p:ph sz="quarter" idx="10"/>
          </p:nvPr>
        </p:nvSpPr>
        <p:spPr>
          <a:xfrm>
            <a:off x="0" y="1999539"/>
            <a:ext cx="5894831" cy="4507992"/>
          </a:xfrm>
        </p:spPr>
        <p:txBody>
          <a:bodyPr/>
          <a:lstStyle/>
          <a:p>
            <a:r>
              <a:rPr lang="en-US" sz="1800" i="1" dirty="0">
                <a:solidFill>
                  <a:schemeClr val="tx1"/>
                </a:solidFill>
              </a:rPr>
              <a:t>“Many early colonists of southern New England describe open, parklike forests because of Native American burning and vegetation management (Bromley 1935).”</a:t>
            </a:r>
          </a:p>
          <a:p>
            <a:r>
              <a:rPr lang="en-US" sz="1800" i="1" dirty="0">
                <a:solidFill>
                  <a:schemeClr val="tx1"/>
                </a:solidFill>
              </a:rPr>
              <a:t>“…the fire-scar record indicates that drought-induced fires are not fully realized without broad-scale human ignitions (Guyette et al. 2006).”</a:t>
            </a:r>
          </a:p>
          <a:p>
            <a:r>
              <a:rPr lang="en-US" sz="1800" i="1" dirty="0">
                <a:solidFill>
                  <a:schemeClr val="tx1"/>
                </a:solidFill>
              </a:rPr>
              <a:t>“The low occurrence of lightning across the East is inconsistent with the existence of vast fire-based vegetation formations and suggests that Native American ignitions were highly important (Abrams and Nowacki 2008, 2015).”</a:t>
            </a:r>
          </a:p>
        </p:txBody>
      </p:sp>
      <p:grpSp>
        <p:nvGrpSpPr>
          <p:cNvPr id="4" name="Group 3" descr="A map of the United States showing the Physical Chemistry Fire Frequency Model">
            <a:extLst>
              <a:ext uri="{FF2B5EF4-FFF2-40B4-BE49-F238E27FC236}">
                <a16:creationId xmlns:a16="http://schemas.microsoft.com/office/drawing/2014/main" id="{2F6FEE5B-2649-557E-D733-F057CA316159}"/>
              </a:ext>
            </a:extLst>
          </p:cNvPr>
          <p:cNvGrpSpPr/>
          <p:nvPr/>
        </p:nvGrpSpPr>
        <p:grpSpPr>
          <a:xfrm>
            <a:off x="5894831" y="2677885"/>
            <a:ext cx="3095897" cy="2353734"/>
            <a:chOff x="0" y="0"/>
            <a:chExt cx="16459200" cy="11902281"/>
          </a:xfrm>
        </p:grpSpPr>
        <p:sp>
          <p:nvSpPr>
            <p:cNvPr id="5" name="Rectangle 4">
              <a:extLst>
                <a:ext uri="{FF2B5EF4-FFF2-40B4-BE49-F238E27FC236}">
                  <a16:creationId xmlns:a16="http://schemas.microsoft.com/office/drawing/2014/main" id="{D51F946A-A202-57F3-B0E5-8346D138ABAF}"/>
                </a:ext>
              </a:extLst>
            </p:cNvPr>
            <p:cNvSpPr/>
            <p:nvPr/>
          </p:nvSpPr>
          <p:spPr>
            <a:xfrm>
              <a:off x="0" y="0"/>
              <a:ext cx="16459200" cy="1190228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dirty="0"/>
            </a:p>
          </p:txBody>
        </p:sp>
        <p:pic>
          <p:nvPicPr>
            <p:cNvPr id="6" name="Picture 2" descr="I:\Guyette.Data\v9_mfiar10f.jpg">
              <a:extLst>
                <a:ext uri="{FF2B5EF4-FFF2-40B4-BE49-F238E27FC236}">
                  <a16:creationId xmlns:a16="http://schemas.microsoft.com/office/drawing/2014/main" id="{CECF4FC8-6F3A-9616-F2E9-061A31518D2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629"/>
            <a:stretch/>
          </p:blipFill>
          <p:spPr bwMode="auto">
            <a:xfrm>
              <a:off x="0" y="319881"/>
              <a:ext cx="16459200" cy="1129131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32681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D5480-66D7-79FB-3D06-908A178B45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ACFC1-A34B-9310-F601-8566C3A84C16}"/>
              </a:ext>
            </a:extLst>
          </p:cNvPr>
          <p:cNvSpPr>
            <a:spLocks noGrp="1"/>
          </p:cNvSpPr>
          <p:nvPr>
            <p:ph type="title"/>
          </p:nvPr>
        </p:nvSpPr>
        <p:spPr>
          <a:xfrm>
            <a:off x="0" y="681498"/>
            <a:ext cx="10320168" cy="629051"/>
          </a:xfrm>
        </p:spPr>
        <p:txBody>
          <a:bodyPr/>
          <a:lstStyle/>
          <a:p>
            <a:r>
              <a:rPr lang="en-US" sz="3200" dirty="0"/>
              <a:t>Connecting Historic Cultural Burning and Eastern Forest Structure and Composition</a:t>
            </a:r>
          </a:p>
        </p:txBody>
      </p:sp>
      <p:grpSp>
        <p:nvGrpSpPr>
          <p:cNvPr id="4" name="Group 3" descr="Physical Chemistry Fire Frequency Model map of the United States.">
            <a:extLst>
              <a:ext uri="{FF2B5EF4-FFF2-40B4-BE49-F238E27FC236}">
                <a16:creationId xmlns:a16="http://schemas.microsoft.com/office/drawing/2014/main" id="{44DC8569-BB3B-5713-232A-8F66873BD245}"/>
              </a:ext>
            </a:extLst>
          </p:cNvPr>
          <p:cNvGrpSpPr/>
          <p:nvPr/>
        </p:nvGrpSpPr>
        <p:grpSpPr>
          <a:xfrm>
            <a:off x="1476103" y="1711233"/>
            <a:ext cx="6270171" cy="4611189"/>
            <a:chOff x="0" y="0"/>
            <a:chExt cx="16459200" cy="11902281"/>
          </a:xfrm>
        </p:grpSpPr>
        <p:sp>
          <p:nvSpPr>
            <p:cNvPr id="5" name="Rectangle 4">
              <a:extLst>
                <a:ext uri="{FF2B5EF4-FFF2-40B4-BE49-F238E27FC236}">
                  <a16:creationId xmlns:a16="http://schemas.microsoft.com/office/drawing/2014/main" id="{642E3D0A-55D3-9595-E320-0E93B4B9F3BF}"/>
                </a:ext>
              </a:extLst>
            </p:cNvPr>
            <p:cNvSpPr/>
            <p:nvPr/>
          </p:nvSpPr>
          <p:spPr>
            <a:xfrm>
              <a:off x="0" y="0"/>
              <a:ext cx="16459200" cy="1190228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dirty="0"/>
            </a:p>
          </p:txBody>
        </p:sp>
        <p:pic>
          <p:nvPicPr>
            <p:cNvPr id="6" name="Picture 2" descr="I:\Guyette.Data\v9_mfiar10f.jpg">
              <a:extLst>
                <a:ext uri="{FF2B5EF4-FFF2-40B4-BE49-F238E27FC236}">
                  <a16:creationId xmlns:a16="http://schemas.microsoft.com/office/drawing/2014/main" id="{0E04B594-464F-49B6-15FA-F4A788CEE84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629"/>
            <a:stretch/>
          </p:blipFill>
          <p:spPr bwMode="auto">
            <a:xfrm>
              <a:off x="0" y="319881"/>
              <a:ext cx="16459200" cy="1129131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74497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4F1184-D7B5-3EEE-35B7-EC06D21457D3}"/>
              </a:ext>
            </a:extLst>
          </p:cNvPr>
          <p:cNvSpPr>
            <a:spLocks noGrp="1"/>
          </p:cNvSpPr>
          <p:nvPr>
            <p:ph type="body" sz="quarter" idx="11"/>
          </p:nvPr>
        </p:nvSpPr>
        <p:spPr/>
        <p:txBody>
          <a:bodyPr/>
          <a:lstStyle/>
          <a:p>
            <a:r>
              <a:rPr lang="en-US" dirty="0"/>
              <a:t>Module 7:  Overview</a:t>
            </a:r>
          </a:p>
        </p:txBody>
      </p:sp>
      <p:sp>
        <p:nvSpPr>
          <p:cNvPr id="3" name="Content Placeholder 2">
            <a:extLst>
              <a:ext uri="{FF2B5EF4-FFF2-40B4-BE49-F238E27FC236}">
                <a16:creationId xmlns:a16="http://schemas.microsoft.com/office/drawing/2014/main" id="{1ADD4028-E913-6F4A-C0B9-BDEC19D1331B}"/>
              </a:ext>
            </a:extLst>
          </p:cNvPr>
          <p:cNvSpPr>
            <a:spLocks noGrp="1"/>
          </p:cNvSpPr>
          <p:nvPr>
            <p:ph sz="quarter" idx="13"/>
          </p:nvPr>
        </p:nvSpPr>
        <p:spPr>
          <a:xfrm>
            <a:off x="361188" y="1939572"/>
            <a:ext cx="8421624" cy="4507992"/>
          </a:xfrm>
        </p:spPr>
        <p:txBody>
          <a:bodyPr/>
          <a:lstStyle/>
          <a:p>
            <a:r>
              <a:rPr lang="en-US" sz="3600" b="1" i="1" dirty="0"/>
              <a:t>Agroforestry Review</a:t>
            </a:r>
          </a:p>
          <a:p>
            <a:r>
              <a:rPr lang="en-US" sz="3600" b="1" i="1" dirty="0"/>
              <a:t>Forest Farming  - </a:t>
            </a:r>
          </a:p>
          <a:p>
            <a:pPr lvl="1"/>
            <a:r>
              <a:rPr lang="en-US" sz="3200" b="1" i="1" dirty="0"/>
              <a:t>Defined</a:t>
            </a:r>
          </a:p>
          <a:p>
            <a:pPr lvl="1"/>
            <a:r>
              <a:rPr lang="en-US" sz="3200" b="1" i="1" dirty="0"/>
              <a:t>Examples</a:t>
            </a:r>
          </a:p>
          <a:p>
            <a:pPr lvl="1"/>
            <a:r>
              <a:rPr lang="en-US" sz="3200" b="1" i="1" dirty="0"/>
              <a:t>Impacts on Soil Health</a:t>
            </a:r>
          </a:p>
          <a:p>
            <a:endParaRPr lang="en-US" dirty="0"/>
          </a:p>
        </p:txBody>
      </p:sp>
    </p:spTree>
    <p:extLst>
      <p:ext uri="{BB962C8B-B14F-4D97-AF65-F5344CB8AC3E}">
        <p14:creationId xmlns:p14="http://schemas.microsoft.com/office/powerpoint/2010/main" val="285363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BB1E0D-7A3F-B43E-91EB-D0D1BB569C84}"/>
              </a:ext>
            </a:extLst>
          </p:cNvPr>
          <p:cNvSpPr>
            <a:spLocks noGrp="1"/>
          </p:cNvSpPr>
          <p:nvPr>
            <p:ph sz="quarter" idx="10"/>
          </p:nvPr>
        </p:nvSpPr>
        <p:spPr>
          <a:xfrm>
            <a:off x="91440" y="1042842"/>
            <a:ext cx="9052560" cy="4507992"/>
          </a:xfrm>
        </p:spPr>
        <p:txBody>
          <a:bodyPr/>
          <a:lstStyle/>
          <a:p>
            <a:r>
              <a:rPr lang="en-US" sz="1800" dirty="0">
                <a:solidFill>
                  <a:schemeClr val="tx1"/>
                </a:solidFill>
                <a:highlight>
                  <a:srgbClr val="FFFFFF"/>
                </a:highlight>
                <a:latin typeface="Helvetica" panose="020B0604020202020204" pitchFamily="34" charset="0"/>
              </a:rPr>
              <a:t>“</a:t>
            </a:r>
            <a:r>
              <a:rPr lang="en-US" sz="1800" i="1" dirty="0">
                <a:solidFill>
                  <a:schemeClr val="tx1"/>
                </a:solidFill>
                <a:highlight>
                  <a:srgbClr val="FFFFFF"/>
                </a:highlight>
                <a:latin typeface="Helvetica" panose="020B0604020202020204" pitchFamily="34" charset="0"/>
              </a:rPr>
              <a:t>The trees grow wild in the fields without being planted or manured and are as large and as vigorous as if they were cultivated and irrigated in gardens.”</a:t>
            </a:r>
          </a:p>
          <a:p>
            <a:r>
              <a:rPr lang="en-US" sz="1800" i="1" dirty="0">
                <a:solidFill>
                  <a:schemeClr val="tx1"/>
                </a:solidFill>
                <a:highlight>
                  <a:srgbClr val="FFFFFF"/>
                </a:highlight>
                <a:latin typeface="Helvetica" panose="020B0604020202020204" pitchFamily="34" charset="0"/>
              </a:rPr>
              <a:t>“In the open fields were many plums, both those of Spain and those of the land, and grapes along the rivers on vines climbing up into the trees.”</a:t>
            </a:r>
          </a:p>
          <a:p>
            <a:r>
              <a:rPr lang="en-US" sz="1800" i="1" dirty="0">
                <a:solidFill>
                  <a:schemeClr val="tx1"/>
                </a:solidFill>
                <a:highlight>
                  <a:srgbClr val="FFFFFF"/>
                </a:highlight>
                <a:latin typeface="Helvetica" panose="020B0604020202020204" pitchFamily="34" charset="0"/>
              </a:rPr>
              <a:t>“That land was very pleasing and fertile, and had excellent fields along the rivers, the forest being clear and having many walnuts and mulberries. </a:t>
            </a:r>
          </a:p>
          <a:p>
            <a:pPr lvl="1"/>
            <a:r>
              <a:rPr lang="en-US" sz="1400" i="1" dirty="0">
                <a:solidFill>
                  <a:schemeClr val="tx1"/>
                </a:solidFill>
                <a:highlight>
                  <a:srgbClr val="FFFFFF"/>
                </a:highlight>
                <a:latin typeface="Helvetica" panose="020B0604020202020204" pitchFamily="34" charset="0"/>
              </a:rPr>
              <a:t>(Clayton et al., 1993)</a:t>
            </a:r>
          </a:p>
          <a:p>
            <a:pPr marL="0" indent="0">
              <a:buNone/>
            </a:pPr>
            <a:endParaRPr lang="en-US" sz="1800" i="1" dirty="0">
              <a:solidFill>
                <a:schemeClr val="tx1"/>
              </a:solidFill>
              <a:highlight>
                <a:srgbClr val="FFFFFF"/>
              </a:highlight>
              <a:latin typeface="Helvetica" panose="020B0604020202020204" pitchFamily="34" charset="0"/>
            </a:endParaRPr>
          </a:p>
          <a:p>
            <a:r>
              <a:rPr lang="en-US" sz="1800" i="1" dirty="0">
                <a:solidFill>
                  <a:schemeClr val="tx1"/>
                </a:solidFill>
                <a:highlight>
                  <a:srgbClr val="FFFFFF"/>
                </a:highlight>
                <a:latin typeface="Helvetica" panose="020B0604020202020204" pitchFamily="34" charset="0"/>
              </a:rPr>
              <a:t>“…archaeologists and ecologists have found evidence for wide-ranging management of forests that may explain the observed phenomenon of relatively higher proportions of nut trees of the Carya, Juglans, and Quercus genera in the vicinity of settlements”. “…permanent agricultural fields were likely established via </a:t>
            </a:r>
            <a:r>
              <a:rPr lang="en-US" sz="1800" i="1" u="sng" dirty="0">
                <a:solidFill>
                  <a:schemeClr val="tx1"/>
                </a:solidFill>
                <a:highlight>
                  <a:srgbClr val="FFFFFF"/>
                </a:highlight>
                <a:latin typeface="Helvetica" panose="020B0604020202020204" pitchFamily="34" charset="0"/>
              </a:rPr>
              <a:t>girdling of unwanted trees and maintained with low-intensity burning</a:t>
            </a:r>
            <a:r>
              <a:rPr lang="en-US" sz="1800" i="1" dirty="0">
                <a:solidFill>
                  <a:schemeClr val="tx1"/>
                </a:solidFill>
                <a:highlight>
                  <a:srgbClr val="FFFFFF"/>
                </a:highlight>
                <a:latin typeface="Helvetica" panose="020B0604020202020204" pitchFamily="34" charset="0"/>
              </a:rPr>
              <a:t>, only fallowed for short periods (Abrams and Nowacki 2008).”</a:t>
            </a:r>
            <a:endParaRPr lang="en-US" sz="1800" i="1" dirty="0">
              <a:solidFill>
                <a:schemeClr val="tx1"/>
              </a:solidFill>
            </a:endParaRPr>
          </a:p>
        </p:txBody>
      </p:sp>
    </p:spTree>
    <p:extLst>
      <p:ext uri="{BB962C8B-B14F-4D97-AF65-F5344CB8AC3E}">
        <p14:creationId xmlns:p14="http://schemas.microsoft.com/office/powerpoint/2010/main" val="4126372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5FE89A8-5975-5CDE-0864-B2880200F362}"/>
              </a:ext>
            </a:extLst>
          </p:cNvPr>
          <p:cNvSpPr>
            <a:spLocks noGrp="1"/>
          </p:cNvSpPr>
          <p:nvPr>
            <p:ph type="title"/>
          </p:nvPr>
        </p:nvSpPr>
        <p:spPr>
          <a:xfrm>
            <a:off x="54210" y="594076"/>
            <a:ext cx="11676606" cy="629051"/>
          </a:xfrm>
        </p:spPr>
        <p:txBody>
          <a:bodyPr/>
          <a:lstStyle/>
          <a:p>
            <a:r>
              <a:rPr lang="en-US" sz="3200" dirty="0"/>
              <a:t>Wild Stewarding and Wild Simulated</a:t>
            </a:r>
          </a:p>
        </p:txBody>
      </p:sp>
      <p:pic>
        <p:nvPicPr>
          <p:cNvPr id="5" name="Picture 4" descr="A person measuring woodland botanical plants with a ruler&#10;">
            <a:extLst>
              <a:ext uri="{FF2B5EF4-FFF2-40B4-BE49-F238E27FC236}">
                <a16:creationId xmlns:a16="http://schemas.microsoft.com/office/drawing/2014/main" id="{68D92C77-BA00-6DC5-7B3B-BAE15D7FF2A6}"/>
              </a:ext>
            </a:extLst>
          </p:cNvPr>
          <p:cNvPicPr>
            <a:picLocks noChangeAspect="1"/>
          </p:cNvPicPr>
          <p:nvPr/>
        </p:nvPicPr>
        <p:blipFill>
          <a:blip r:embed="rId3"/>
          <a:stretch>
            <a:fillRect/>
          </a:stretch>
        </p:blipFill>
        <p:spPr>
          <a:xfrm>
            <a:off x="54210" y="3043646"/>
            <a:ext cx="4827395" cy="3220278"/>
          </a:xfrm>
          <a:prstGeom prst="rect">
            <a:avLst/>
          </a:prstGeom>
          <a:ln w="38100">
            <a:solidFill>
              <a:schemeClr val="tx1"/>
            </a:solidFill>
          </a:ln>
        </p:spPr>
      </p:pic>
      <p:pic>
        <p:nvPicPr>
          <p:cNvPr id="2" name="Picture 1" descr="A pink flag in the middle of a forest&#10;marking botanical  plant locations in the forest floor.">
            <a:extLst>
              <a:ext uri="{FF2B5EF4-FFF2-40B4-BE49-F238E27FC236}">
                <a16:creationId xmlns:a16="http://schemas.microsoft.com/office/drawing/2014/main" id="{B3187E68-05A1-473B-D059-4EE1905EAA12}"/>
              </a:ext>
            </a:extLst>
          </p:cNvPr>
          <p:cNvPicPr>
            <a:picLocks noChangeAspect="1"/>
          </p:cNvPicPr>
          <p:nvPr/>
        </p:nvPicPr>
        <p:blipFill>
          <a:blip r:embed="rId4"/>
          <a:stretch>
            <a:fillRect/>
          </a:stretch>
        </p:blipFill>
        <p:spPr>
          <a:xfrm>
            <a:off x="3975599" y="1489165"/>
            <a:ext cx="5168401" cy="3447757"/>
          </a:xfrm>
          <a:prstGeom prst="rect">
            <a:avLst/>
          </a:prstGeom>
          <a:ln w="38100">
            <a:solidFill>
              <a:schemeClr val="tx1"/>
            </a:solidFill>
          </a:ln>
        </p:spPr>
      </p:pic>
    </p:spTree>
    <p:extLst>
      <p:ext uri="{BB962C8B-B14F-4D97-AF65-F5344CB8AC3E}">
        <p14:creationId xmlns:p14="http://schemas.microsoft.com/office/powerpoint/2010/main" val="288108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orest with trees and logs used to create a terrace for a garden space.&#10;">
            <a:extLst>
              <a:ext uri="{FF2B5EF4-FFF2-40B4-BE49-F238E27FC236}">
                <a16:creationId xmlns:a16="http://schemas.microsoft.com/office/drawing/2014/main" id="{F47CA3DD-103E-8D0F-030B-34070E759CA6}"/>
              </a:ext>
            </a:extLst>
          </p:cNvPr>
          <p:cNvPicPr>
            <a:picLocks noChangeAspect="1"/>
          </p:cNvPicPr>
          <p:nvPr/>
        </p:nvPicPr>
        <p:blipFill>
          <a:blip r:embed="rId3"/>
          <a:stretch>
            <a:fillRect/>
          </a:stretch>
        </p:blipFill>
        <p:spPr>
          <a:xfrm>
            <a:off x="3812471" y="2050869"/>
            <a:ext cx="5249437" cy="3937078"/>
          </a:xfrm>
          <a:prstGeom prst="rect">
            <a:avLst/>
          </a:prstGeom>
          <a:ln w="38100">
            <a:solidFill>
              <a:schemeClr val="tx1"/>
            </a:solidFill>
          </a:ln>
        </p:spPr>
      </p:pic>
      <p:sp>
        <p:nvSpPr>
          <p:cNvPr id="7" name="Title 12">
            <a:extLst>
              <a:ext uri="{FF2B5EF4-FFF2-40B4-BE49-F238E27FC236}">
                <a16:creationId xmlns:a16="http://schemas.microsoft.com/office/drawing/2014/main" id="{7D952B4F-FE0A-CAD1-80D1-14FE04E35A54}"/>
              </a:ext>
            </a:extLst>
          </p:cNvPr>
          <p:cNvSpPr>
            <a:spLocks noGrp="1"/>
          </p:cNvSpPr>
          <p:nvPr>
            <p:ph type="title"/>
          </p:nvPr>
        </p:nvSpPr>
        <p:spPr>
          <a:xfrm>
            <a:off x="606680" y="555527"/>
            <a:ext cx="4380357" cy="629051"/>
          </a:xfrm>
        </p:spPr>
        <p:txBody>
          <a:bodyPr/>
          <a:lstStyle/>
          <a:p>
            <a:r>
              <a:rPr lang="en-US" sz="3200" dirty="0"/>
              <a:t>Woods Grown</a:t>
            </a:r>
          </a:p>
        </p:txBody>
      </p:sp>
      <p:pic>
        <p:nvPicPr>
          <p:cNvPr id="8" name="Picture 7" descr="Raised bed crops planted in cleared forest floor.">
            <a:extLst>
              <a:ext uri="{FF2B5EF4-FFF2-40B4-BE49-F238E27FC236}">
                <a16:creationId xmlns:a16="http://schemas.microsoft.com/office/drawing/2014/main" id="{E392392B-C8AC-FD46-9613-6450766D24C8}"/>
              </a:ext>
            </a:extLst>
          </p:cNvPr>
          <p:cNvPicPr>
            <a:picLocks noChangeAspect="1"/>
          </p:cNvPicPr>
          <p:nvPr/>
        </p:nvPicPr>
        <p:blipFill>
          <a:blip r:embed="rId4"/>
          <a:stretch>
            <a:fillRect/>
          </a:stretch>
        </p:blipFill>
        <p:spPr>
          <a:xfrm>
            <a:off x="0" y="1451868"/>
            <a:ext cx="3666306" cy="4865914"/>
          </a:xfrm>
          <a:prstGeom prst="rect">
            <a:avLst/>
          </a:prstGeom>
          <a:ln w="28575">
            <a:solidFill>
              <a:schemeClr val="tx1"/>
            </a:solidFill>
          </a:ln>
        </p:spPr>
      </p:pic>
    </p:spTree>
    <p:extLst>
      <p:ext uri="{BB962C8B-B14F-4D97-AF65-F5344CB8AC3E}">
        <p14:creationId xmlns:p14="http://schemas.microsoft.com/office/powerpoint/2010/main" val="3906796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
            <a:extLst>
              <a:ext uri="{FF2B5EF4-FFF2-40B4-BE49-F238E27FC236}">
                <a16:creationId xmlns:a16="http://schemas.microsoft.com/office/drawing/2014/main" id="{EE36D6FB-4ECA-5F30-253C-102FA41E9E1F}"/>
              </a:ext>
            </a:extLst>
          </p:cNvPr>
          <p:cNvSpPr>
            <a:spLocks noGrp="1"/>
          </p:cNvSpPr>
          <p:nvPr>
            <p:ph type="body" sz="quarter" idx="11"/>
          </p:nvPr>
        </p:nvSpPr>
        <p:spPr>
          <a:xfrm>
            <a:off x="31854" y="734342"/>
            <a:ext cx="7118423" cy="1136834"/>
          </a:xfrm>
        </p:spPr>
        <p:txBody>
          <a:bodyPr/>
          <a:lstStyle/>
          <a:p>
            <a:r>
              <a:rPr lang="en-US" sz="3200" dirty="0"/>
              <a:t>Forest Farming/Multi-story Cropping – Pacific Islands</a:t>
            </a:r>
          </a:p>
        </p:txBody>
      </p:sp>
      <p:pic>
        <p:nvPicPr>
          <p:cNvPr id="10" name="Picture 9" descr="A group of trees and plants&#10;in a multi-story forest garden">
            <a:extLst>
              <a:ext uri="{FF2B5EF4-FFF2-40B4-BE49-F238E27FC236}">
                <a16:creationId xmlns:a16="http://schemas.microsoft.com/office/drawing/2014/main" id="{536A7BBB-9BBE-F8D5-8C14-96B330AF350D}"/>
              </a:ext>
            </a:extLst>
          </p:cNvPr>
          <p:cNvPicPr>
            <a:picLocks noChangeAspect="1"/>
          </p:cNvPicPr>
          <p:nvPr/>
        </p:nvPicPr>
        <p:blipFill>
          <a:blip r:embed="rId3"/>
          <a:srcRect l="27257" r="20930" b="-2"/>
          <a:stretch/>
        </p:blipFill>
        <p:spPr>
          <a:xfrm>
            <a:off x="6832921" y="919980"/>
            <a:ext cx="2311079" cy="2509020"/>
          </a:xfrm>
          <a:prstGeom prst="rect">
            <a:avLst/>
          </a:prstGeom>
          <a:noFill/>
          <a:ln w="28575">
            <a:solidFill>
              <a:schemeClr val="tx1"/>
            </a:solidFill>
          </a:ln>
        </p:spPr>
      </p:pic>
      <p:pic>
        <p:nvPicPr>
          <p:cNvPr id="12" name="Picture 11" descr="Tropical forest garden ">
            <a:extLst>
              <a:ext uri="{FF2B5EF4-FFF2-40B4-BE49-F238E27FC236}">
                <a16:creationId xmlns:a16="http://schemas.microsoft.com/office/drawing/2014/main" id="{A3EE7036-C61C-201C-8927-6730C4831EF2}"/>
              </a:ext>
            </a:extLst>
          </p:cNvPr>
          <p:cNvPicPr>
            <a:picLocks noChangeAspect="1"/>
          </p:cNvPicPr>
          <p:nvPr/>
        </p:nvPicPr>
        <p:blipFill>
          <a:blip r:embed="rId4"/>
          <a:srcRect l="16404" r="10884" b="-2"/>
          <a:stretch/>
        </p:blipFill>
        <p:spPr>
          <a:xfrm>
            <a:off x="6832921" y="3615164"/>
            <a:ext cx="2311079" cy="2518941"/>
          </a:xfrm>
          <a:prstGeom prst="rect">
            <a:avLst/>
          </a:prstGeom>
          <a:noFill/>
          <a:ln w="28575">
            <a:solidFill>
              <a:schemeClr val="tx1"/>
            </a:solidFill>
          </a:ln>
        </p:spPr>
      </p:pic>
      <p:pic>
        <p:nvPicPr>
          <p:cNvPr id="14" name="Picture 13" descr=" A multi-story tropical forest garden.">
            <a:extLst>
              <a:ext uri="{FF2B5EF4-FFF2-40B4-BE49-F238E27FC236}">
                <a16:creationId xmlns:a16="http://schemas.microsoft.com/office/drawing/2014/main" id="{9E1C4917-3F3F-B913-8C59-6CC85D77785B}"/>
              </a:ext>
            </a:extLst>
          </p:cNvPr>
          <p:cNvPicPr>
            <a:picLocks noChangeAspect="1"/>
          </p:cNvPicPr>
          <p:nvPr/>
        </p:nvPicPr>
        <p:blipFill>
          <a:blip r:embed="rId5"/>
          <a:srcRect l="4209" r="5185"/>
          <a:stretch/>
        </p:blipFill>
        <p:spPr>
          <a:xfrm>
            <a:off x="31854" y="2532675"/>
            <a:ext cx="6728026" cy="3601430"/>
          </a:xfrm>
          <a:prstGeom prst="rect">
            <a:avLst/>
          </a:prstGeom>
          <a:noFill/>
          <a:ln w="28575">
            <a:solidFill>
              <a:schemeClr val="tx1"/>
            </a:solidFill>
          </a:ln>
        </p:spPr>
      </p:pic>
    </p:spTree>
    <p:extLst>
      <p:ext uri="{BB962C8B-B14F-4D97-AF65-F5344CB8AC3E}">
        <p14:creationId xmlns:p14="http://schemas.microsoft.com/office/powerpoint/2010/main" val="28358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09705E-7C3E-BA69-99AC-0EC7827EC24B}"/>
              </a:ext>
            </a:extLst>
          </p:cNvPr>
          <p:cNvSpPr>
            <a:spLocks noGrp="1"/>
          </p:cNvSpPr>
          <p:nvPr>
            <p:ph type="title"/>
          </p:nvPr>
        </p:nvSpPr>
        <p:spPr>
          <a:xfrm>
            <a:off x="349214" y="722376"/>
            <a:ext cx="10515600" cy="629051"/>
          </a:xfrm>
        </p:spPr>
        <p:txBody>
          <a:bodyPr>
            <a:normAutofit/>
          </a:bodyPr>
          <a:lstStyle/>
          <a:p>
            <a:pPr>
              <a:lnSpc>
                <a:spcPct val="90000"/>
              </a:lnSpc>
            </a:pPr>
            <a:r>
              <a:rPr lang="en-US" sz="3200" dirty="0"/>
              <a:t>Forest Farming – Sap Collection</a:t>
            </a:r>
          </a:p>
        </p:txBody>
      </p:sp>
      <p:pic>
        <p:nvPicPr>
          <p:cNvPr id="5" name="Picture 4" descr="A maple syrup collection network of tubing.">
            <a:extLst>
              <a:ext uri="{FF2B5EF4-FFF2-40B4-BE49-F238E27FC236}">
                <a16:creationId xmlns:a16="http://schemas.microsoft.com/office/drawing/2014/main" id="{31809B44-CE49-425A-4349-C721786CF682}"/>
              </a:ext>
            </a:extLst>
          </p:cNvPr>
          <p:cNvPicPr>
            <a:picLocks noChangeAspect="1"/>
          </p:cNvPicPr>
          <p:nvPr/>
        </p:nvPicPr>
        <p:blipFill>
          <a:blip r:embed="rId3"/>
          <a:stretch>
            <a:fillRect/>
          </a:stretch>
        </p:blipFill>
        <p:spPr>
          <a:xfrm>
            <a:off x="1294287" y="1627632"/>
            <a:ext cx="6753546" cy="4507992"/>
          </a:xfrm>
          <a:prstGeom prst="rect">
            <a:avLst/>
          </a:prstGeom>
          <a:noFill/>
          <a:ln w="28575">
            <a:solidFill>
              <a:schemeClr val="tx1"/>
            </a:solidFill>
          </a:ln>
        </p:spPr>
      </p:pic>
    </p:spTree>
    <p:extLst>
      <p:ext uri="{BB962C8B-B14F-4D97-AF65-F5344CB8AC3E}">
        <p14:creationId xmlns:p14="http://schemas.microsoft.com/office/powerpoint/2010/main" val="1839565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7708BD-1BDD-74F8-D7DD-EE58E0BD6782}"/>
              </a:ext>
            </a:extLst>
          </p:cNvPr>
          <p:cNvSpPr>
            <a:spLocks noGrp="1"/>
          </p:cNvSpPr>
          <p:nvPr>
            <p:ph sz="quarter" idx="14"/>
          </p:nvPr>
        </p:nvSpPr>
        <p:spPr>
          <a:xfrm>
            <a:off x="156761" y="1672046"/>
            <a:ext cx="4075605" cy="3697437"/>
          </a:xfrm>
        </p:spPr>
        <p:txBody>
          <a:bodyPr/>
          <a:lstStyle/>
          <a:p>
            <a:r>
              <a:rPr lang="en-US" sz="4000" dirty="0"/>
              <a:t>Forest Soil Health in Forest Farming Systems</a:t>
            </a:r>
          </a:p>
        </p:txBody>
      </p:sp>
      <p:sp>
        <p:nvSpPr>
          <p:cNvPr id="3" name="Picture Placeholder 2">
            <a:extLst>
              <a:ext uri="{FF2B5EF4-FFF2-40B4-BE49-F238E27FC236}">
                <a16:creationId xmlns:a16="http://schemas.microsoft.com/office/drawing/2014/main" id="{862493C3-236E-F6B9-D022-C99860BD73E4}"/>
              </a:ext>
            </a:extLst>
          </p:cNvPr>
          <p:cNvSpPr>
            <a:spLocks noGrp="1"/>
          </p:cNvSpPr>
          <p:nvPr>
            <p:ph type="pic" sz="quarter" idx="11"/>
          </p:nvPr>
        </p:nvSpPr>
        <p:spPr/>
        <p:txBody>
          <a:bodyPr/>
          <a:lstStyle/>
          <a:p>
            <a:endParaRPr lang="en-US" dirty="0"/>
          </a:p>
        </p:txBody>
      </p:sp>
      <p:sp>
        <p:nvSpPr>
          <p:cNvPr id="5" name="Picture Placeholder 4">
            <a:extLst>
              <a:ext uri="{FF2B5EF4-FFF2-40B4-BE49-F238E27FC236}">
                <a16:creationId xmlns:a16="http://schemas.microsoft.com/office/drawing/2014/main" id="{85133755-1BD4-0D0B-BC1D-BB4B5065D6EE}"/>
              </a:ext>
            </a:extLst>
          </p:cNvPr>
          <p:cNvSpPr>
            <a:spLocks noGrp="1"/>
          </p:cNvSpPr>
          <p:nvPr>
            <p:ph type="pic" sz="quarter" idx="12"/>
          </p:nvPr>
        </p:nvSpPr>
        <p:spPr/>
        <p:txBody>
          <a:bodyPr/>
          <a:lstStyle/>
          <a:p>
            <a:endParaRPr lang="en-US" dirty="0"/>
          </a:p>
        </p:txBody>
      </p:sp>
      <p:sp>
        <p:nvSpPr>
          <p:cNvPr id="6" name="Picture Placeholder 5">
            <a:extLst>
              <a:ext uri="{FF2B5EF4-FFF2-40B4-BE49-F238E27FC236}">
                <a16:creationId xmlns:a16="http://schemas.microsoft.com/office/drawing/2014/main" id="{7C1C3174-D25D-5547-5547-6A009DFAD12F}"/>
              </a:ext>
            </a:extLst>
          </p:cNvPr>
          <p:cNvSpPr>
            <a:spLocks noGrp="1"/>
          </p:cNvSpPr>
          <p:nvPr>
            <p:ph type="pic" sz="quarter" idx="13"/>
          </p:nvPr>
        </p:nvSpPr>
        <p:spPr/>
        <p:txBody>
          <a:bodyPr/>
          <a:lstStyle/>
          <a:p>
            <a:endParaRPr lang="en-US" dirty="0"/>
          </a:p>
        </p:txBody>
      </p:sp>
      <p:pic>
        <p:nvPicPr>
          <p:cNvPr id="4" name="Picture 3" descr="Medicinal plants grown below a row of trees.">
            <a:extLst>
              <a:ext uri="{FF2B5EF4-FFF2-40B4-BE49-F238E27FC236}">
                <a16:creationId xmlns:a16="http://schemas.microsoft.com/office/drawing/2014/main" id="{B6A690D5-5B78-79D4-1D4A-80EABC959CFD}"/>
              </a:ext>
            </a:extLst>
          </p:cNvPr>
          <p:cNvPicPr>
            <a:picLocks noChangeAspect="1"/>
          </p:cNvPicPr>
          <p:nvPr/>
        </p:nvPicPr>
        <p:blipFill>
          <a:blip r:embed="rId3"/>
          <a:stretch>
            <a:fillRect/>
          </a:stretch>
        </p:blipFill>
        <p:spPr>
          <a:xfrm>
            <a:off x="3287012" y="1255826"/>
            <a:ext cx="5953246" cy="4134393"/>
          </a:xfrm>
          <a:prstGeom prst="rect">
            <a:avLst/>
          </a:prstGeom>
        </p:spPr>
      </p:pic>
    </p:spTree>
    <p:extLst>
      <p:ext uri="{BB962C8B-B14F-4D97-AF65-F5344CB8AC3E}">
        <p14:creationId xmlns:p14="http://schemas.microsoft.com/office/powerpoint/2010/main" val="36771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RCS Principles of Soil Health Shield">
            <a:extLst>
              <a:ext uri="{FF2B5EF4-FFF2-40B4-BE49-F238E27FC236}">
                <a16:creationId xmlns:a16="http://schemas.microsoft.com/office/drawing/2014/main" id="{56110D81-31DF-EB45-3E7D-D8FBA5435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6543" y="624824"/>
            <a:ext cx="5447457" cy="560835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3C0394AF-0DD0-B7BA-C8A0-CD8863304958}"/>
              </a:ext>
            </a:extLst>
          </p:cNvPr>
          <p:cNvSpPr>
            <a:spLocks noGrp="1"/>
          </p:cNvSpPr>
          <p:nvPr>
            <p:ph type="title"/>
          </p:nvPr>
        </p:nvSpPr>
        <p:spPr/>
        <p:txBody>
          <a:bodyPr anchor="ctr">
            <a:normAutofit/>
          </a:bodyPr>
          <a:lstStyle/>
          <a:p>
            <a:pPr>
              <a:lnSpc>
                <a:spcPct val="90000"/>
              </a:lnSpc>
            </a:pPr>
            <a:r>
              <a:rPr lang="en-US" sz="3200" dirty="0"/>
              <a:t>Forest Soil Health</a:t>
            </a:r>
            <a:endParaRPr lang="en-US" sz="3200" i="1" dirty="0"/>
          </a:p>
        </p:txBody>
      </p:sp>
      <p:sp>
        <p:nvSpPr>
          <p:cNvPr id="8" name="Content Placeholder 7">
            <a:extLst>
              <a:ext uri="{FF2B5EF4-FFF2-40B4-BE49-F238E27FC236}">
                <a16:creationId xmlns:a16="http://schemas.microsoft.com/office/drawing/2014/main" id="{C2AB5ABB-4787-EDAF-4B63-1976CE5ABD4E}"/>
              </a:ext>
            </a:extLst>
          </p:cNvPr>
          <p:cNvSpPr>
            <a:spLocks noGrp="1"/>
          </p:cNvSpPr>
          <p:nvPr>
            <p:ph sz="quarter" idx="10"/>
          </p:nvPr>
        </p:nvSpPr>
        <p:spPr>
          <a:xfrm>
            <a:off x="377191" y="1627632"/>
            <a:ext cx="4011930" cy="4507992"/>
          </a:xfrm>
        </p:spPr>
        <p:txBody>
          <a:bodyPr>
            <a:normAutofit/>
          </a:bodyPr>
          <a:lstStyle/>
          <a:p>
            <a:r>
              <a:rPr lang="en-US" b="1" dirty="0"/>
              <a:t>Soil Cover</a:t>
            </a:r>
          </a:p>
          <a:p>
            <a:r>
              <a:rPr lang="en-US" b="1" dirty="0"/>
              <a:t>Minimal Disturbance</a:t>
            </a:r>
          </a:p>
          <a:p>
            <a:r>
              <a:rPr lang="en-US" b="1" dirty="0"/>
              <a:t>Living Roots</a:t>
            </a:r>
          </a:p>
          <a:p>
            <a:r>
              <a:rPr lang="en-US" b="1" dirty="0"/>
              <a:t>Biodiversity</a:t>
            </a:r>
          </a:p>
        </p:txBody>
      </p:sp>
    </p:spTree>
    <p:extLst>
      <p:ext uri="{BB962C8B-B14F-4D97-AF65-F5344CB8AC3E}">
        <p14:creationId xmlns:p14="http://schemas.microsoft.com/office/powerpoint/2010/main" val="2609835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RCS soil health principles shield">
            <a:extLst>
              <a:ext uri="{FF2B5EF4-FFF2-40B4-BE49-F238E27FC236}">
                <a16:creationId xmlns:a16="http://schemas.microsoft.com/office/drawing/2014/main" id="{56110D81-31DF-EB45-3E7D-D8FBA5435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9853" y="1152718"/>
            <a:ext cx="4833610" cy="497637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3C0394AF-0DD0-B7BA-C8A0-CD8863304958}"/>
              </a:ext>
            </a:extLst>
          </p:cNvPr>
          <p:cNvSpPr>
            <a:spLocks noGrp="1"/>
          </p:cNvSpPr>
          <p:nvPr>
            <p:ph type="title"/>
          </p:nvPr>
        </p:nvSpPr>
        <p:spPr>
          <a:xfrm>
            <a:off x="188890" y="689357"/>
            <a:ext cx="7886700" cy="629051"/>
          </a:xfrm>
        </p:spPr>
        <p:txBody>
          <a:bodyPr anchor="ctr">
            <a:normAutofit/>
          </a:bodyPr>
          <a:lstStyle/>
          <a:p>
            <a:pPr>
              <a:lnSpc>
                <a:spcPct val="90000"/>
              </a:lnSpc>
            </a:pPr>
            <a:r>
              <a:rPr lang="en-US" sz="3200" dirty="0"/>
              <a:t>Forest Soil Health</a:t>
            </a:r>
            <a:endParaRPr lang="en-US" sz="3200" i="1" dirty="0"/>
          </a:p>
        </p:txBody>
      </p:sp>
      <p:sp>
        <p:nvSpPr>
          <p:cNvPr id="8" name="Content Placeholder 7">
            <a:extLst>
              <a:ext uri="{FF2B5EF4-FFF2-40B4-BE49-F238E27FC236}">
                <a16:creationId xmlns:a16="http://schemas.microsoft.com/office/drawing/2014/main" id="{C2AB5ABB-4787-EDAF-4B63-1976CE5ABD4E}"/>
              </a:ext>
            </a:extLst>
          </p:cNvPr>
          <p:cNvSpPr>
            <a:spLocks noGrp="1"/>
          </p:cNvSpPr>
          <p:nvPr>
            <p:ph sz="quarter" idx="10"/>
          </p:nvPr>
        </p:nvSpPr>
        <p:spPr>
          <a:xfrm>
            <a:off x="188890" y="1438584"/>
            <a:ext cx="4239419" cy="2537080"/>
          </a:xfrm>
        </p:spPr>
        <p:txBody>
          <a:bodyPr>
            <a:normAutofit fontScale="85000" lnSpcReduction="20000"/>
          </a:bodyPr>
          <a:lstStyle/>
          <a:p>
            <a:r>
              <a:rPr lang="en-US" b="1" dirty="0"/>
              <a:t>Soil Cover</a:t>
            </a:r>
          </a:p>
          <a:p>
            <a:r>
              <a:rPr lang="en-US" b="1" dirty="0"/>
              <a:t>Minimal Disturbance</a:t>
            </a:r>
          </a:p>
          <a:p>
            <a:r>
              <a:rPr lang="en-US" b="1" dirty="0"/>
              <a:t>Living Roots</a:t>
            </a:r>
          </a:p>
          <a:p>
            <a:r>
              <a:rPr lang="en-US" b="1" dirty="0"/>
              <a:t>Biodiversity</a:t>
            </a:r>
          </a:p>
          <a:p>
            <a:r>
              <a:rPr lang="en-US" b="1" i="1" dirty="0"/>
              <a:t>Forest Ecosystem Health</a:t>
            </a:r>
          </a:p>
        </p:txBody>
      </p:sp>
      <p:grpSp>
        <p:nvGrpSpPr>
          <p:cNvPr id="2" name="Group 1" descr="computer graphic representing forest ecosystem with plant and animal species.">
            <a:extLst>
              <a:ext uri="{FF2B5EF4-FFF2-40B4-BE49-F238E27FC236}">
                <a16:creationId xmlns:a16="http://schemas.microsoft.com/office/drawing/2014/main" id="{51B216B5-3BB3-1A35-2755-DF1C7AAF3EF6}"/>
              </a:ext>
            </a:extLst>
          </p:cNvPr>
          <p:cNvGrpSpPr/>
          <p:nvPr/>
        </p:nvGrpSpPr>
        <p:grpSpPr>
          <a:xfrm>
            <a:off x="382624" y="4095840"/>
            <a:ext cx="4462646" cy="2204478"/>
            <a:chOff x="1006758" y="3855340"/>
            <a:chExt cx="5533593" cy="2452191"/>
          </a:xfrm>
        </p:grpSpPr>
        <p:pic>
          <p:nvPicPr>
            <p:cNvPr id="4" name="Graphic 3" descr="Tree With Roots with solid fill">
              <a:extLst>
                <a:ext uri="{FF2B5EF4-FFF2-40B4-BE49-F238E27FC236}">
                  <a16:creationId xmlns:a16="http://schemas.microsoft.com/office/drawing/2014/main" id="{CD922985-A088-9475-A7CF-CCBE609EE8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61144" y="4177849"/>
              <a:ext cx="2092357" cy="2092357"/>
            </a:xfrm>
            <a:prstGeom prst="rect">
              <a:avLst/>
            </a:prstGeom>
          </p:spPr>
        </p:pic>
        <p:pic>
          <p:nvPicPr>
            <p:cNvPr id="6" name="Graphic 5" descr="Forest scene with solid fill">
              <a:extLst>
                <a:ext uri="{FF2B5EF4-FFF2-40B4-BE49-F238E27FC236}">
                  <a16:creationId xmlns:a16="http://schemas.microsoft.com/office/drawing/2014/main" id="{8BFF7F94-157B-0DF2-4FE4-1988567BA59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69795" y="3855340"/>
              <a:ext cx="2170556" cy="2170556"/>
            </a:xfrm>
            <a:prstGeom prst="rect">
              <a:avLst/>
            </a:prstGeom>
          </p:spPr>
        </p:pic>
        <p:pic>
          <p:nvPicPr>
            <p:cNvPr id="10" name="Graphic 9" descr="Worm with solid fill">
              <a:extLst>
                <a:ext uri="{FF2B5EF4-FFF2-40B4-BE49-F238E27FC236}">
                  <a16:creationId xmlns:a16="http://schemas.microsoft.com/office/drawing/2014/main" id="{1A7B1906-7AE1-9639-37A0-EEF4ED9A6CB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88867" y="5654100"/>
              <a:ext cx="626143" cy="626143"/>
            </a:xfrm>
            <a:prstGeom prst="rect">
              <a:avLst/>
            </a:prstGeom>
          </p:spPr>
        </p:pic>
        <p:pic>
          <p:nvPicPr>
            <p:cNvPr id="12" name="Graphic 11" descr="Butterfly with solid fill">
              <a:extLst>
                <a:ext uri="{FF2B5EF4-FFF2-40B4-BE49-F238E27FC236}">
                  <a16:creationId xmlns:a16="http://schemas.microsoft.com/office/drawing/2014/main" id="{01911642-A2D9-05B1-2F8E-B1E18DA4C32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0699466">
              <a:off x="4491629" y="4369150"/>
              <a:ext cx="366927" cy="491655"/>
            </a:xfrm>
            <a:prstGeom prst="rect">
              <a:avLst/>
            </a:prstGeom>
          </p:spPr>
        </p:pic>
        <p:pic>
          <p:nvPicPr>
            <p:cNvPr id="14" name="Graphic 13" descr="Beehive with solid fill">
              <a:extLst>
                <a:ext uri="{FF2B5EF4-FFF2-40B4-BE49-F238E27FC236}">
                  <a16:creationId xmlns:a16="http://schemas.microsoft.com/office/drawing/2014/main" id="{87B634E8-53B0-E49F-62D1-F73A2CA27D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04545" y="5167104"/>
              <a:ext cx="456885" cy="456885"/>
            </a:xfrm>
            <a:prstGeom prst="rect">
              <a:avLst/>
            </a:prstGeom>
          </p:spPr>
        </p:pic>
        <p:pic>
          <p:nvPicPr>
            <p:cNvPr id="16" name="Graphic 15" descr="Deer with solid fill">
              <a:extLst>
                <a:ext uri="{FF2B5EF4-FFF2-40B4-BE49-F238E27FC236}">
                  <a16:creationId xmlns:a16="http://schemas.microsoft.com/office/drawing/2014/main" id="{345410A0-4310-5856-1917-ECD0BFADF53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74630" y="4938347"/>
              <a:ext cx="914400" cy="914400"/>
            </a:xfrm>
            <a:prstGeom prst="rect">
              <a:avLst/>
            </a:prstGeom>
          </p:spPr>
        </p:pic>
        <p:pic>
          <p:nvPicPr>
            <p:cNvPr id="18" name="Graphic 17" descr="Koi with solid fill">
              <a:extLst>
                <a:ext uri="{FF2B5EF4-FFF2-40B4-BE49-F238E27FC236}">
                  <a16:creationId xmlns:a16="http://schemas.microsoft.com/office/drawing/2014/main" id="{DE1DB195-7E6E-5FBB-5898-ADE53CF1EC8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06758" y="5556371"/>
              <a:ext cx="751160" cy="751160"/>
            </a:xfrm>
            <a:prstGeom prst="rect">
              <a:avLst/>
            </a:prstGeom>
          </p:spPr>
        </p:pic>
        <p:pic>
          <p:nvPicPr>
            <p:cNvPr id="22" name="Graphic 21" descr="Withering Tree with solid fill">
              <a:extLst>
                <a:ext uri="{FF2B5EF4-FFF2-40B4-BE49-F238E27FC236}">
                  <a16:creationId xmlns:a16="http://schemas.microsoft.com/office/drawing/2014/main" id="{6EA9B473-A671-4BFC-25E1-108DCF88299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07082" y="4776232"/>
              <a:ext cx="1175027" cy="1175027"/>
            </a:xfrm>
            <a:prstGeom prst="rect">
              <a:avLst/>
            </a:prstGeom>
          </p:spPr>
        </p:pic>
        <p:pic>
          <p:nvPicPr>
            <p:cNvPr id="24" name="Graphic 23" descr="Eagle with solid fill">
              <a:extLst>
                <a:ext uri="{FF2B5EF4-FFF2-40B4-BE49-F238E27FC236}">
                  <a16:creationId xmlns:a16="http://schemas.microsoft.com/office/drawing/2014/main" id="{C33E8975-15A7-B397-0E10-A186ABFD144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flipH="1">
              <a:off x="1550191" y="4429795"/>
              <a:ext cx="499020" cy="553812"/>
            </a:xfrm>
            <a:prstGeom prst="rect">
              <a:avLst/>
            </a:prstGeom>
          </p:spPr>
        </p:pic>
      </p:grpSp>
    </p:spTree>
    <p:extLst>
      <p:ext uri="{BB962C8B-B14F-4D97-AF65-F5344CB8AC3E}">
        <p14:creationId xmlns:p14="http://schemas.microsoft.com/office/powerpoint/2010/main" val="906168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2B5547-13EA-B0CE-A95C-1E3E2FE2CDB1}"/>
              </a:ext>
            </a:extLst>
          </p:cNvPr>
          <p:cNvSpPr>
            <a:spLocks noGrp="1"/>
          </p:cNvSpPr>
          <p:nvPr>
            <p:ph type="title"/>
          </p:nvPr>
        </p:nvSpPr>
        <p:spPr>
          <a:xfrm>
            <a:off x="150875" y="832105"/>
            <a:ext cx="8522861" cy="629051"/>
          </a:xfrm>
        </p:spPr>
        <p:txBody>
          <a:bodyPr/>
          <a:lstStyle/>
          <a:p>
            <a:r>
              <a:rPr lang="en-US" sz="3200" dirty="0"/>
              <a:t>Forest Farming – Purposes (379 CPS)</a:t>
            </a:r>
          </a:p>
        </p:txBody>
      </p:sp>
      <p:sp>
        <p:nvSpPr>
          <p:cNvPr id="5" name="Content Placeholder 4">
            <a:extLst>
              <a:ext uri="{FF2B5EF4-FFF2-40B4-BE49-F238E27FC236}">
                <a16:creationId xmlns:a16="http://schemas.microsoft.com/office/drawing/2014/main" id="{0C8B15AD-8EBE-6E69-C01B-1573C396F8E8}"/>
              </a:ext>
            </a:extLst>
          </p:cNvPr>
          <p:cNvSpPr>
            <a:spLocks noGrp="1"/>
          </p:cNvSpPr>
          <p:nvPr>
            <p:ph sz="quarter" idx="10"/>
          </p:nvPr>
        </p:nvSpPr>
        <p:spPr>
          <a:xfrm>
            <a:off x="0" y="1932432"/>
            <a:ext cx="9039497" cy="3192724"/>
          </a:xfrm>
        </p:spPr>
        <p:txBody>
          <a:bodyPr/>
          <a:lstStyle/>
          <a:p>
            <a:r>
              <a:rPr lang="en-US" sz="2400" dirty="0"/>
              <a:t>Increase </a:t>
            </a:r>
            <a:r>
              <a:rPr lang="en-US" sz="2400" b="1" dirty="0"/>
              <a:t>plant/tree community diversity</a:t>
            </a:r>
            <a:r>
              <a:rPr lang="en-US" sz="2400" dirty="0"/>
              <a:t>—including native species—as well as their compatibility with each other and the site.</a:t>
            </a:r>
          </a:p>
          <a:p>
            <a:r>
              <a:rPr lang="en-US" sz="2400" b="1" dirty="0"/>
              <a:t>Improve crop diversity </a:t>
            </a:r>
            <a:r>
              <a:rPr lang="en-US" sz="2400" dirty="0"/>
              <a:t>by growing mixed but compatible crops having different heights on the same area.</a:t>
            </a:r>
          </a:p>
          <a:p>
            <a:r>
              <a:rPr lang="en-US" sz="2400" b="1" dirty="0"/>
              <a:t>Improve soil health by maintaining or increasing soil organic matter.</a:t>
            </a:r>
          </a:p>
          <a:p>
            <a:r>
              <a:rPr lang="en-US" sz="2400" b="1" dirty="0"/>
              <a:t>Improve terrestrial habitat. </a:t>
            </a:r>
          </a:p>
          <a:p>
            <a:endParaRPr lang="en-US" sz="2400" dirty="0"/>
          </a:p>
        </p:txBody>
      </p:sp>
    </p:spTree>
    <p:extLst>
      <p:ext uri="{BB962C8B-B14F-4D97-AF65-F5344CB8AC3E}">
        <p14:creationId xmlns:p14="http://schemas.microsoft.com/office/powerpoint/2010/main" val="378069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08124-DEBE-4CDB-A2A9-CD9DB3C95D4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B97FE01-D49A-8886-D86A-57001CBA0895}"/>
              </a:ext>
            </a:extLst>
          </p:cNvPr>
          <p:cNvSpPr>
            <a:spLocks noGrp="1"/>
          </p:cNvSpPr>
          <p:nvPr>
            <p:ph type="title"/>
          </p:nvPr>
        </p:nvSpPr>
        <p:spPr>
          <a:xfrm>
            <a:off x="117743" y="738546"/>
            <a:ext cx="8454081" cy="629051"/>
          </a:xfrm>
        </p:spPr>
        <p:txBody>
          <a:bodyPr/>
          <a:lstStyle/>
          <a:p>
            <a:r>
              <a:rPr lang="en-US" sz="3200" dirty="0"/>
              <a:t>Forest Farming – Soil Health</a:t>
            </a:r>
          </a:p>
        </p:txBody>
      </p:sp>
      <p:sp>
        <p:nvSpPr>
          <p:cNvPr id="5" name="Content Placeholder 4">
            <a:extLst>
              <a:ext uri="{FF2B5EF4-FFF2-40B4-BE49-F238E27FC236}">
                <a16:creationId xmlns:a16="http://schemas.microsoft.com/office/drawing/2014/main" id="{A7B88D1E-644C-0E8B-F907-053C547CEB0A}"/>
              </a:ext>
            </a:extLst>
          </p:cNvPr>
          <p:cNvSpPr>
            <a:spLocks noGrp="1"/>
          </p:cNvSpPr>
          <p:nvPr>
            <p:ph sz="quarter" idx="10"/>
          </p:nvPr>
        </p:nvSpPr>
        <p:spPr>
          <a:xfrm>
            <a:off x="117743" y="1984683"/>
            <a:ext cx="9026257" cy="3655568"/>
          </a:xfrm>
        </p:spPr>
        <p:txBody>
          <a:bodyPr/>
          <a:lstStyle/>
          <a:p>
            <a:r>
              <a:rPr lang="en-US" sz="2400" b="1" dirty="0"/>
              <a:t>Beneficial to microbial habitat</a:t>
            </a:r>
          </a:p>
          <a:p>
            <a:pPr lvl="1"/>
            <a:r>
              <a:rPr lang="en-US" dirty="0"/>
              <a:t>Diversity in plant growth and root architecture.</a:t>
            </a:r>
          </a:p>
          <a:p>
            <a:pPr lvl="1"/>
            <a:r>
              <a:rPr lang="en-US" dirty="0"/>
              <a:t>Diversity of root exudates.</a:t>
            </a:r>
          </a:p>
          <a:p>
            <a:pPr lvl="1"/>
            <a:r>
              <a:rPr lang="en-US" dirty="0"/>
              <a:t>Improved aggregation (compared to cropland).</a:t>
            </a:r>
          </a:p>
          <a:p>
            <a:pPr lvl="1"/>
            <a:endParaRPr lang="en-US" dirty="0"/>
          </a:p>
          <a:p>
            <a:r>
              <a:rPr lang="en-US" sz="2400" b="1" dirty="0"/>
              <a:t>Decrease Compaction</a:t>
            </a:r>
          </a:p>
          <a:p>
            <a:pPr lvl="1"/>
            <a:r>
              <a:rPr lang="en-US" dirty="0"/>
              <a:t>Diverse root architecture can mitigate soil compaction.</a:t>
            </a:r>
            <a:endParaRPr lang="en-US" b="1" dirty="0"/>
          </a:p>
          <a:p>
            <a:endParaRPr lang="en-US" sz="2400" dirty="0"/>
          </a:p>
        </p:txBody>
      </p:sp>
    </p:spTree>
    <p:extLst>
      <p:ext uri="{BB962C8B-B14F-4D97-AF65-F5344CB8AC3E}">
        <p14:creationId xmlns:p14="http://schemas.microsoft.com/office/powerpoint/2010/main" val="1635042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92CBE8-4FFB-CBB2-1EDA-CA74D9DEC769}"/>
              </a:ext>
            </a:extLst>
          </p:cNvPr>
          <p:cNvSpPr>
            <a:spLocks noGrp="1"/>
          </p:cNvSpPr>
          <p:nvPr>
            <p:ph type="body" sz="quarter" idx="11"/>
          </p:nvPr>
        </p:nvSpPr>
        <p:spPr>
          <a:xfrm>
            <a:off x="84338" y="579262"/>
            <a:ext cx="8733092" cy="531082"/>
          </a:xfrm>
        </p:spPr>
        <p:txBody>
          <a:bodyPr>
            <a:normAutofit/>
          </a:bodyPr>
          <a:lstStyle/>
          <a:p>
            <a:pPr>
              <a:lnSpc>
                <a:spcPct val="90000"/>
              </a:lnSpc>
            </a:pPr>
            <a:r>
              <a:rPr lang="en-US" sz="3200" dirty="0"/>
              <a:t>Agroforestry is…</a:t>
            </a:r>
          </a:p>
        </p:txBody>
      </p:sp>
      <p:graphicFrame>
        <p:nvGraphicFramePr>
          <p:cNvPr id="13" name="Content Placeholder 2" descr="Screenshots of discriptions of the word &quot;Agroforestry&quot; from agroforestry groups from the US.">
            <a:extLst>
              <a:ext uri="{FF2B5EF4-FFF2-40B4-BE49-F238E27FC236}">
                <a16:creationId xmlns:a16="http://schemas.microsoft.com/office/drawing/2014/main" id="{B610B40F-A97F-7E98-5D28-FE0E0D60BAB6}"/>
              </a:ext>
            </a:extLst>
          </p:cNvPr>
          <p:cNvGraphicFramePr>
            <a:graphicFrameLocks noGrp="1"/>
          </p:cNvGraphicFramePr>
          <p:nvPr>
            <p:ph sz="quarter" idx="13"/>
            <p:extLst>
              <p:ext uri="{D42A27DB-BD31-4B8C-83A1-F6EECF244321}">
                <p14:modId xmlns:p14="http://schemas.microsoft.com/office/powerpoint/2010/main" val="2450989474"/>
              </p:ext>
            </p:extLst>
          </p:nvPr>
        </p:nvGraphicFramePr>
        <p:xfrm>
          <a:off x="326570" y="1110344"/>
          <a:ext cx="8733091" cy="50143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8241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2CEBA-31EF-C0C3-98BA-B72367A76537}"/>
            </a:ext>
          </a:extLst>
        </p:cNvPr>
        <p:cNvGrpSpPr/>
        <p:nvPr/>
      </p:nvGrpSpPr>
      <p:grpSpPr>
        <a:xfrm>
          <a:off x="0" y="0"/>
          <a:ext cx="0" cy="0"/>
          <a:chOff x="0" y="0"/>
          <a:chExt cx="0" cy="0"/>
        </a:xfrm>
      </p:grpSpPr>
      <p:pic>
        <p:nvPicPr>
          <p:cNvPr id="2050" name="Picture 2" descr="NRCS Soil Health practices Shield">
            <a:extLst>
              <a:ext uri="{FF2B5EF4-FFF2-40B4-BE49-F238E27FC236}">
                <a16:creationId xmlns:a16="http://schemas.microsoft.com/office/drawing/2014/main" id="{8F7D9155-24CA-13E6-4340-C6382F37EFD6}"/>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9853" y="1152718"/>
            <a:ext cx="4833610" cy="497637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2EE51200-4C6E-2FD5-F075-09F80C757B78}"/>
              </a:ext>
            </a:extLst>
          </p:cNvPr>
          <p:cNvSpPr>
            <a:spLocks noGrp="1"/>
          </p:cNvSpPr>
          <p:nvPr>
            <p:ph type="title"/>
          </p:nvPr>
        </p:nvSpPr>
        <p:spPr>
          <a:xfrm>
            <a:off x="188890" y="689357"/>
            <a:ext cx="7886700" cy="629051"/>
          </a:xfrm>
        </p:spPr>
        <p:txBody>
          <a:bodyPr anchor="ctr">
            <a:normAutofit/>
          </a:bodyPr>
          <a:lstStyle/>
          <a:p>
            <a:pPr>
              <a:lnSpc>
                <a:spcPct val="90000"/>
              </a:lnSpc>
            </a:pPr>
            <a:r>
              <a:rPr lang="en-US" sz="3200" dirty="0"/>
              <a:t>Forest Soil Health</a:t>
            </a:r>
            <a:endParaRPr lang="en-US" sz="3200" i="1" dirty="0"/>
          </a:p>
        </p:txBody>
      </p:sp>
      <p:sp>
        <p:nvSpPr>
          <p:cNvPr id="8" name="Content Placeholder 7">
            <a:extLst>
              <a:ext uri="{FF2B5EF4-FFF2-40B4-BE49-F238E27FC236}">
                <a16:creationId xmlns:a16="http://schemas.microsoft.com/office/drawing/2014/main" id="{8B29DDDD-AE1A-83A2-2CA7-CC38D4F132E9}"/>
              </a:ext>
            </a:extLst>
          </p:cNvPr>
          <p:cNvSpPr>
            <a:spLocks noGrp="1"/>
          </p:cNvSpPr>
          <p:nvPr>
            <p:ph sz="quarter" idx="10"/>
          </p:nvPr>
        </p:nvSpPr>
        <p:spPr>
          <a:xfrm>
            <a:off x="188890" y="1438584"/>
            <a:ext cx="4239419" cy="2537080"/>
          </a:xfrm>
        </p:spPr>
        <p:txBody>
          <a:bodyPr>
            <a:normAutofit fontScale="85000" lnSpcReduction="20000"/>
          </a:bodyPr>
          <a:lstStyle/>
          <a:p>
            <a:r>
              <a:rPr lang="en-US" b="1" dirty="0"/>
              <a:t>Soil Cover</a:t>
            </a:r>
          </a:p>
          <a:p>
            <a:r>
              <a:rPr lang="en-US" b="1" dirty="0"/>
              <a:t>Minimal Disturbance</a:t>
            </a:r>
          </a:p>
          <a:p>
            <a:r>
              <a:rPr lang="en-US" b="1" dirty="0"/>
              <a:t>Living Roots</a:t>
            </a:r>
          </a:p>
          <a:p>
            <a:r>
              <a:rPr lang="en-US" b="1" dirty="0"/>
              <a:t>Biodiversity</a:t>
            </a:r>
          </a:p>
          <a:p>
            <a:r>
              <a:rPr lang="en-US" b="1" i="1" dirty="0"/>
              <a:t>Forest Ecosystem Health</a:t>
            </a:r>
          </a:p>
        </p:txBody>
      </p:sp>
      <p:grpSp>
        <p:nvGrpSpPr>
          <p:cNvPr id="2" name="Group 1" descr="A computer graphic showing plants and animals found in a forest ecosystem.">
            <a:extLst>
              <a:ext uri="{FF2B5EF4-FFF2-40B4-BE49-F238E27FC236}">
                <a16:creationId xmlns:a16="http://schemas.microsoft.com/office/drawing/2014/main" id="{8B0EB5A5-1EDE-B1F1-07A7-9B746DD39F73}"/>
              </a:ext>
              <a:ext uri="{C183D7F6-B498-43B3-948B-1728B52AA6E4}">
                <adec:decorative xmlns:adec="http://schemas.microsoft.com/office/drawing/2017/decorative" val="0"/>
              </a:ext>
            </a:extLst>
          </p:cNvPr>
          <p:cNvGrpSpPr/>
          <p:nvPr/>
        </p:nvGrpSpPr>
        <p:grpSpPr>
          <a:xfrm>
            <a:off x="382623" y="3975664"/>
            <a:ext cx="4189377" cy="2324654"/>
            <a:chOff x="1006758" y="3855340"/>
            <a:chExt cx="5533593" cy="2452191"/>
          </a:xfrm>
        </p:grpSpPr>
        <p:pic>
          <p:nvPicPr>
            <p:cNvPr id="4" name="Graphic 3" descr="Tree With Roots with solid fill">
              <a:extLst>
                <a:ext uri="{FF2B5EF4-FFF2-40B4-BE49-F238E27FC236}">
                  <a16:creationId xmlns:a16="http://schemas.microsoft.com/office/drawing/2014/main" id="{A20639FB-05DC-5187-A7DA-F9B6C502F3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61144" y="4177849"/>
              <a:ext cx="2092357" cy="2092357"/>
            </a:xfrm>
            <a:prstGeom prst="rect">
              <a:avLst/>
            </a:prstGeom>
          </p:spPr>
        </p:pic>
        <p:pic>
          <p:nvPicPr>
            <p:cNvPr id="6" name="Graphic 5" descr="Forest scene with solid fill">
              <a:extLst>
                <a:ext uri="{FF2B5EF4-FFF2-40B4-BE49-F238E27FC236}">
                  <a16:creationId xmlns:a16="http://schemas.microsoft.com/office/drawing/2014/main" id="{A3B69634-8279-3DD4-F6E8-F2362B0FF3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69795" y="3855340"/>
              <a:ext cx="2170556" cy="2170556"/>
            </a:xfrm>
            <a:prstGeom prst="rect">
              <a:avLst/>
            </a:prstGeom>
          </p:spPr>
        </p:pic>
        <p:pic>
          <p:nvPicPr>
            <p:cNvPr id="10" name="Graphic 9" descr="Worm with solid fill">
              <a:extLst>
                <a:ext uri="{FF2B5EF4-FFF2-40B4-BE49-F238E27FC236}">
                  <a16:creationId xmlns:a16="http://schemas.microsoft.com/office/drawing/2014/main" id="{EB03FCFD-B5A3-5837-CEA5-79305EE743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88867" y="5654100"/>
              <a:ext cx="626143" cy="626143"/>
            </a:xfrm>
            <a:prstGeom prst="rect">
              <a:avLst/>
            </a:prstGeom>
          </p:spPr>
        </p:pic>
        <p:pic>
          <p:nvPicPr>
            <p:cNvPr id="12" name="Graphic 11" descr="Butterfly with solid fill">
              <a:extLst>
                <a:ext uri="{FF2B5EF4-FFF2-40B4-BE49-F238E27FC236}">
                  <a16:creationId xmlns:a16="http://schemas.microsoft.com/office/drawing/2014/main" id="{F1BD5791-536C-3DB5-5BD5-424C47587FC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0699466">
              <a:off x="4491629" y="4369150"/>
              <a:ext cx="366927" cy="491655"/>
            </a:xfrm>
            <a:prstGeom prst="rect">
              <a:avLst/>
            </a:prstGeom>
          </p:spPr>
        </p:pic>
        <p:pic>
          <p:nvPicPr>
            <p:cNvPr id="14" name="Graphic 13" descr="Beehive with solid fill">
              <a:extLst>
                <a:ext uri="{FF2B5EF4-FFF2-40B4-BE49-F238E27FC236}">
                  <a16:creationId xmlns:a16="http://schemas.microsoft.com/office/drawing/2014/main" id="{7C02C941-CBFE-BEA4-4C52-2B62584D488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04545" y="5167104"/>
              <a:ext cx="456885" cy="456885"/>
            </a:xfrm>
            <a:prstGeom prst="rect">
              <a:avLst/>
            </a:prstGeom>
          </p:spPr>
        </p:pic>
        <p:pic>
          <p:nvPicPr>
            <p:cNvPr id="16" name="Graphic 15" descr="Deer with solid fill">
              <a:extLst>
                <a:ext uri="{FF2B5EF4-FFF2-40B4-BE49-F238E27FC236}">
                  <a16:creationId xmlns:a16="http://schemas.microsoft.com/office/drawing/2014/main" id="{7025D46F-485C-BA9C-D135-DFB04B9007B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74630" y="4938347"/>
              <a:ext cx="914400" cy="914400"/>
            </a:xfrm>
            <a:prstGeom prst="rect">
              <a:avLst/>
            </a:prstGeom>
          </p:spPr>
        </p:pic>
        <p:pic>
          <p:nvPicPr>
            <p:cNvPr id="18" name="Graphic 17" descr="Koi with solid fill">
              <a:extLst>
                <a:ext uri="{FF2B5EF4-FFF2-40B4-BE49-F238E27FC236}">
                  <a16:creationId xmlns:a16="http://schemas.microsoft.com/office/drawing/2014/main" id="{D71988C1-B934-C3D9-0F56-5045B50746E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06758" y="5556371"/>
              <a:ext cx="751160" cy="751160"/>
            </a:xfrm>
            <a:prstGeom prst="rect">
              <a:avLst/>
            </a:prstGeom>
          </p:spPr>
        </p:pic>
        <p:pic>
          <p:nvPicPr>
            <p:cNvPr id="22" name="Graphic 21" descr="Withering Tree with solid fill">
              <a:extLst>
                <a:ext uri="{FF2B5EF4-FFF2-40B4-BE49-F238E27FC236}">
                  <a16:creationId xmlns:a16="http://schemas.microsoft.com/office/drawing/2014/main" id="{C841505C-1BF4-F8CD-AD8E-1EDD388725B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07082" y="4776232"/>
              <a:ext cx="1175027" cy="1175027"/>
            </a:xfrm>
            <a:prstGeom prst="rect">
              <a:avLst/>
            </a:prstGeom>
          </p:spPr>
        </p:pic>
        <p:pic>
          <p:nvPicPr>
            <p:cNvPr id="24" name="Graphic 23" descr="Eagle with solid fill">
              <a:extLst>
                <a:ext uri="{FF2B5EF4-FFF2-40B4-BE49-F238E27FC236}">
                  <a16:creationId xmlns:a16="http://schemas.microsoft.com/office/drawing/2014/main" id="{71124911-A2B7-40F0-9C4F-9F0DC8ADB2F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flipH="1">
              <a:off x="1550191" y="4429795"/>
              <a:ext cx="499020" cy="553812"/>
            </a:xfrm>
            <a:prstGeom prst="rect">
              <a:avLst/>
            </a:prstGeom>
          </p:spPr>
        </p:pic>
      </p:grpSp>
    </p:spTree>
    <p:extLst>
      <p:ext uri="{BB962C8B-B14F-4D97-AF65-F5344CB8AC3E}">
        <p14:creationId xmlns:p14="http://schemas.microsoft.com/office/powerpoint/2010/main" val="1447838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A48BF-5099-4673-2367-C22D97B3F934}"/>
            </a:ext>
          </a:extLst>
        </p:cNvPr>
        <p:cNvGrpSpPr/>
        <p:nvPr/>
      </p:nvGrpSpPr>
      <p:grpSpPr>
        <a:xfrm>
          <a:off x="0" y="0"/>
          <a:ext cx="0" cy="0"/>
          <a:chOff x="0" y="0"/>
          <a:chExt cx="0" cy="0"/>
        </a:xfrm>
      </p:grpSpPr>
      <p:pic>
        <p:nvPicPr>
          <p:cNvPr id="2050" name="Picture 2" descr="NRCS Soil Health Principles shield">
            <a:extLst>
              <a:ext uri="{FF2B5EF4-FFF2-40B4-BE49-F238E27FC236}">
                <a16:creationId xmlns:a16="http://schemas.microsoft.com/office/drawing/2014/main" id="{3F7DDE69-DE13-314D-8335-75635C5ED9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9853" y="1152718"/>
            <a:ext cx="4833610" cy="497637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93B72466-6F57-84BF-B197-F71C4049C4C2}"/>
              </a:ext>
            </a:extLst>
          </p:cNvPr>
          <p:cNvSpPr>
            <a:spLocks noGrp="1"/>
          </p:cNvSpPr>
          <p:nvPr>
            <p:ph type="title"/>
          </p:nvPr>
        </p:nvSpPr>
        <p:spPr>
          <a:xfrm>
            <a:off x="188890" y="689357"/>
            <a:ext cx="7886700" cy="629051"/>
          </a:xfrm>
        </p:spPr>
        <p:txBody>
          <a:bodyPr anchor="ctr">
            <a:normAutofit/>
          </a:bodyPr>
          <a:lstStyle/>
          <a:p>
            <a:pPr>
              <a:lnSpc>
                <a:spcPct val="90000"/>
              </a:lnSpc>
            </a:pPr>
            <a:r>
              <a:rPr lang="en-US" sz="3200" dirty="0"/>
              <a:t>Forest Soil Health</a:t>
            </a:r>
            <a:endParaRPr lang="en-US" sz="3200" i="1" dirty="0"/>
          </a:p>
        </p:txBody>
      </p:sp>
      <p:sp>
        <p:nvSpPr>
          <p:cNvPr id="8" name="Content Placeholder 7">
            <a:extLst>
              <a:ext uri="{FF2B5EF4-FFF2-40B4-BE49-F238E27FC236}">
                <a16:creationId xmlns:a16="http://schemas.microsoft.com/office/drawing/2014/main" id="{9333F20B-4958-B054-8051-9B569D47FD39}"/>
              </a:ext>
            </a:extLst>
          </p:cNvPr>
          <p:cNvSpPr>
            <a:spLocks noGrp="1"/>
          </p:cNvSpPr>
          <p:nvPr>
            <p:ph sz="quarter" idx="10"/>
          </p:nvPr>
        </p:nvSpPr>
        <p:spPr>
          <a:xfrm>
            <a:off x="188890" y="1438584"/>
            <a:ext cx="4383110" cy="3054342"/>
          </a:xfrm>
        </p:spPr>
        <p:txBody>
          <a:bodyPr>
            <a:normAutofit/>
          </a:bodyPr>
          <a:lstStyle/>
          <a:p>
            <a:r>
              <a:rPr lang="en-US" sz="2400" b="1" dirty="0"/>
              <a:t>Soil Cover???</a:t>
            </a:r>
          </a:p>
          <a:p>
            <a:r>
              <a:rPr lang="en-US" sz="2400" b="1" dirty="0"/>
              <a:t>Minimal Disturbance???</a:t>
            </a:r>
          </a:p>
          <a:p>
            <a:r>
              <a:rPr lang="en-US" sz="2400" b="1" dirty="0"/>
              <a:t>Living Roots?</a:t>
            </a:r>
          </a:p>
          <a:p>
            <a:r>
              <a:rPr lang="en-US" sz="2400" b="1" dirty="0"/>
              <a:t>Biodiversity?</a:t>
            </a:r>
          </a:p>
          <a:p>
            <a:r>
              <a:rPr lang="en-US" sz="2400" b="1" i="1" dirty="0"/>
              <a:t>Forest Ecosystem Health???</a:t>
            </a:r>
          </a:p>
        </p:txBody>
      </p:sp>
      <p:grpSp>
        <p:nvGrpSpPr>
          <p:cNvPr id="2" name="Group 1" descr="computer graphic of a forest ecosystem species including plants and animals">
            <a:extLst>
              <a:ext uri="{FF2B5EF4-FFF2-40B4-BE49-F238E27FC236}">
                <a16:creationId xmlns:a16="http://schemas.microsoft.com/office/drawing/2014/main" id="{7921EFEE-440F-0446-E769-9992C93EFA30}"/>
              </a:ext>
            </a:extLst>
          </p:cNvPr>
          <p:cNvGrpSpPr/>
          <p:nvPr/>
        </p:nvGrpSpPr>
        <p:grpSpPr>
          <a:xfrm>
            <a:off x="382623" y="3962400"/>
            <a:ext cx="4189377" cy="2337918"/>
            <a:chOff x="1006758" y="3855340"/>
            <a:chExt cx="5533593" cy="2452191"/>
          </a:xfrm>
        </p:grpSpPr>
        <p:pic>
          <p:nvPicPr>
            <p:cNvPr id="4" name="Graphic 3" descr="Tree With Roots with solid fill">
              <a:extLst>
                <a:ext uri="{FF2B5EF4-FFF2-40B4-BE49-F238E27FC236}">
                  <a16:creationId xmlns:a16="http://schemas.microsoft.com/office/drawing/2014/main" id="{E98FCF9D-302E-68CB-91C9-7E1B052ED3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61144" y="4177849"/>
              <a:ext cx="2092357" cy="2092357"/>
            </a:xfrm>
            <a:prstGeom prst="rect">
              <a:avLst/>
            </a:prstGeom>
          </p:spPr>
        </p:pic>
        <p:pic>
          <p:nvPicPr>
            <p:cNvPr id="6" name="Graphic 5" descr="Forest scene with solid fill">
              <a:extLst>
                <a:ext uri="{FF2B5EF4-FFF2-40B4-BE49-F238E27FC236}">
                  <a16:creationId xmlns:a16="http://schemas.microsoft.com/office/drawing/2014/main" id="{AA55FFF8-4308-080C-E99B-279B7FC64B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69795" y="3855340"/>
              <a:ext cx="2170556" cy="2170556"/>
            </a:xfrm>
            <a:prstGeom prst="rect">
              <a:avLst/>
            </a:prstGeom>
          </p:spPr>
        </p:pic>
        <p:pic>
          <p:nvPicPr>
            <p:cNvPr id="10" name="Graphic 9" descr="Worm with solid fill">
              <a:extLst>
                <a:ext uri="{FF2B5EF4-FFF2-40B4-BE49-F238E27FC236}">
                  <a16:creationId xmlns:a16="http://schemas.microsoft.com/office/drawing/2014/main" id="{630AA827-15CF-E9EF-47BC-263114E7A72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88867" y="5654100"/>
              <a:ext cx="626143" cy="626143"/>
            </a:xfrm>
            <a:prstGeom prst="rect">
              <a:avLst/>
            </a:prstGeom>
          </p:spPr>
        </p:pic>
        <p:pic>
          <p:nvPicPr>
            <p:cNvPr id="12" name="Graphic 11" descr="Butterfly with solid fill">
              <a:extLst>
                <a:ext uri="{FF2B5EF4-FFF2-40B4-BE49-F238E27FC236}">
                  <a16:creationId xmlns:a16="http://schemas.microsoft.com/office/drawing/2014/main" id="{4C4B239C-1CFA-C9D6-EE9D-CFA573178A7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0699466">
              <a:off x="4491629" y="4369150"/>
              <a:ext cx="366927" cy="491655"/>
            </a:xfrm>
            <a:prstGeom prst="rect">
              <a:avLst/>
            </a:prstGeom>
          </p:spPr>
        </p:pic>
        <p:pic>
          <p:nvPicPr>
            <p:cNvPr id="14" name="Graphic 13" descr="Beehive with solid fill">
              <a:extLst>
                <a:ext uri="{FF2B5EF4-FFF2-40B4-BE49-F238E27FC236}">
                  <a16:creationId xmlns:a16="http://schemas.microsoft.com/office/drawing/2014/main" id="{28A5BE6E-7774-0288-FBA0-A7F8B8FF0C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04545" y="5167104"/>
              <a:ext cx="456885" cy="456885"/>
            </a:xfrm>
            <a:prstGeom prst="rect">
              <a:avLst/>
            </a:prstGeom>
          </p:spPr>
        </p:pic>
        <p:pic>
          <p:nvPicPr>
            <p:cNvPr id="16" name="Graphic 15" descr="Deer with solid fill">
              <a:extLst>
                <a:ext uri="{FF2B5EF4-FFF2-40B4-BE49-F238E27FC236}">
                  <a16:creationId xmlns:a16="http://schemas.microsoft.com/office/drawing/2014/main" id="{4AE64C43-95CD-ADF2-60C9-A05629722A0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74630" y="4938347"/>
              <a:ext cx="914400" cy="914400"/>
            </a:xfrm>
            <a:prstGeom prst="rect">
              <a:avLst/>
            </a:prstGeom>
          </p:spPr>
        </p:pic>
        <p:pic>
          <p:nvPicPr>
            <p:cNvPr id="18" name="Graphic 17" descr="Koi with solid fill">
              <a:extLst>
                <a:ext uri="{FF2B5EF4-FFF2-40B4-BE49-F238E27FC236}">
                  <a16:creationId xmlns:a16="http://schemas.microsoft.com/office/drawing/2014/main" id="{24625065-F3B2-F352-3748-FE7197292D3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06758" y="5556371"/>
              <a:ext cx="751160" cy="751160"/>
            </a:xfrm>
            <a:prstGeom prst="rect">
              <a:avLst/>
            </a:prstGeom>
          </p:spPr>
        </p:pic>
        <p:pic>
          <p:nvPicPr>
            <p:cNvPr id="22" name="Graphic 21" descr="Withering Tree with solid fill">
              <a:extLst>
                <a:ext uri="{FF2B5EF4-FFF2-40B4-BE49-F238E27FC236}">
                  <a16:creationId xmlns:a16="http://schemas.microsoft.com/office/drawing/2014/main" id="{5C3D7B7B-A5DD-E45D-2268-AE7EECC2FBC5}"/>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07082" y="4776232"/>
              <a:ext cx="1175027" cy="1175027"/>
            </a:xfrm>
            <a:prstGeom prst="rect">
              <a:avLst/>
            </a:prstGeom>
          </p:spPr>
        </p:pic>
        <p:pic>
          <p:nvPicPr>
            <p:cNvPr id="24" name="Graphic 23" descr="Eagle with solid fill">
              <a:extLst>
                <a:ext uri="{FF2B5EF4-FFF2-40B4-BE49-F238E27FC236}">
                  <a16:creationId xmlns:a16="http://schemas.microsoft.com/office/drawing/2014/main" id="{1BAE6A2E-DA07-1073-9526-5FC12DA7C06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flipH="1">
              <a:off x="1550191" y="4429795"/>
              <a:ext cx="499020" cy="553812"/>
            </a:xfrm>
            <a:prstGeom prst="rect">
              <a:avLst/>
            </a:prstGeom>
          </p:spPr>
        </p:pic>
      </p:grpSp>
    </p:spTree>
    <p:extLst>
      <p:ext uri="{BB962C8B-B14F-4D97-AF65-F5344CB8AC3E}">
        <p14:creationId xmlns:p14="http://schemas.microsoft.com/office/powerpoint/2010/main" val="2279701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F28054-0A00-7637-F9E2-99C9E6CDC22A}"/>
              </a:ext>
            </a:extLst>
          </p:cNvPr>
          <p:cNvSpPr>
            <a:spLocks noGrp="1"/>
          </p:cNvSpPr>
          <p:nvPr>
            <p:ph type="body" sz="quarter" idx="11"/>
          </p:nvPr>
        </p:nvSpPr>
        <p:spPr>
          <a:xfrm>
            <a:off x="162679" y="583449"/>
            <a:ext cx="11335420" cy="531082"/>
          </a:xfrm>
        </p:spPr>
        <p:txBody>
          <a:bodyPr/>
          <a:lstStyle/>
          <a:p>
            <a:r>
              <a:rPr lang="en-US" sz="3200" dirty="0"/>
              <a:t>Continuum of Intensity and Disturbance</a:t>
            </a:r>
          </a:p>
        </p:txBody>
      </p:sp>
      <p:pic>
        <p:nvPicPr>
          <p:cNvPr id="4" name="Content Placeholder 3" descr="Forest farming plots in the understory of a tree canopy.">
            <a:extLst>
              <a:ext uri="{FF2B5EF4-FFF2-40B4-BE49-F238E27FC236}">
                <a16:creationId xmlns:a16="http://schemas.microsoft.com/office/drawing/2014/main" id="{8D208703-3636-A347-E5F3-A9B8E5BCAE2B}"/>
              </a:ext>
            </a:extLst>
          </p:cNvPr>
          <p:cNvPicPr>
            <a:picLocks noGrp="1" noChangeAspect="1"/>
          </p:cNvPicPr>
          <p:nvPr>
            <p:ph sz="quarter" idx="13"/>
          </p:nvPr>
        </p:nvPicPr>
        <p:blipFill>
          <a:blip r:embed="rId2"/>
          <a:stretch>
            <a:fillRect/>
          </a:stretch>
        </p:blipFill>
        <p:spPr>
          <a:xfrm>
            <a:off x="0" y="2402789"/>
            <a:ext cx="3568182" cy="3409501"/>
          </a:xfrm>
          <a:prstGeom prst="rect">
            <a:avLst/>
          </a:prstGeom>
          <a:ln w="28575">
            <a:solidFill>
              <a:schemeClr val="tx1"/>
            </a:solidFill>
          </a:ln>
        </p:spPr>
      </p:pic>
      <p:pic>
        <p:nvPicPr>
          <p:cNvPr id="5" name="Picture 4" descr="Ramps grown in a natural setting under an eastern hardwood forest.">
            <a:extLst>
              <a:ext uri="{FF2B5EF4-FFF2-40B4-BE49-F238E27FC236}">
                <a16:creationId xmlns:a16="http://schemas.microsoft.com/office/drawing/2014/main" id="{67B99200-E712-8E6E-163A-04922D9C0384}"/>
              </a:ext>
            </a:extLst>
          </p:cNvPr>
          <p:cNvPicPr>
            <a:picLocks noChangeAspect="1"/>
          </p:cNvPicPr>
          <p:nvPr/>
        </p:nvPicPr>
        <p:blipFill>
          <a:blip r:embed="rId3"/>
          <a:srcRect r="17788"/>
          <a:stretch/>
        </p:blipFill>
        <p:spPr>
          <a:xfrm>
            <a:off x="4210595" y="2586446"/>
            <a:ext cx="4933405" cy="2707854"/>
          </a:xfrm>
          <a:prstGeom prst="rect">
            <a:avLst/>
          </a:prstGeom>
          <a:ln w="28575">
            <a:solidFill>
              <a:schemeClr val="tx1"/>
            </a:solidFill>
          </a:ln>
        </p:spPr>
      </p:pic>
      <p:sp>
        <p:nvSpPr>
          <p:cNvPr id="7" name="Arrow: Left-Right 6">
            <a:extLst>
              <a:ext uri="{FF2B5EF4-FFF2-40B4-BE49-F238E27FC236}">
                <a16:creationId xmlns:a16="http://schemas.microsoft.com/office/drawing/2014/main" id="{22130FB9-7589-03FA-22E3-61A09E3E5303}"/>
              </a:ext>
              <a:ext uri="{C183D7F6-B498-43B3-948B-1728B52AA6E4}">
                <adec:decorative xmlns:adec="http://schemas.microsoft.com/office/drawing/2017/decorative" val="1"/>
              </a:ext>
            </a:extLst>
          </p:cNvPr>
          <p:cNvSpPr/>
          <p:nvPr/>
        </p:nvSpPr>
        <p:spPr>
          <a:xfrm>
            <a:off x="3214128" y="3355069"/>
            <a:ext cx="1357872" cy="752471"/>
          </a:xfrm>
          <a:prstGeom prst="lef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20904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orest with trees and logs used to create a terrace for a garden space.">
            <a:extLst>
              <a:ext uri="{FF2B5EF4-FFF2-40B4-BE49-F238E27FC236}">
                <a16:creationId xmlns:a16="http://schemas.microsoft.com/office/drawing/2014/main" id="{F47CA3DD-103E-8D0F-030B-34070E759CA6}"/>
              </a:ext>
            </a:extLst>
          </p:cNvPr>
          <p:cNvPicPr>
            <a:picLocks noChangeAspect="1"/>
          </p:cNvPicPr>
          <p:nvPr/>
        </p:nvPicPr>
        <p:blipFill>
          <a:blip r:embed="rId3"/>
          <a:stretch>
            <a:fillRect/>
          </a:stretch>
        </p:blipFill>
        <p:spPr>
          <a:xfrm>
            <a:off x="3894563" y="1645921"/>
            <a:ext cx="5249437" cy="3937078"/>
          </a:xfrm>
          <a:prstGeom prst="rect">
            <a:avLst/>
          </a:prstGeom>
          <a:ln w="38100">
            <a:solidFill>
              <a:schemeClr val="tx1"/>
            </a:solidFill>
          </a:ln>
        </p:spPr>
      </p:pic>
      <p:pic>
        <p:nvPicPr>
          <p:cNvPr id="8" name="Picture 7" descr="Raised bed crops planted in cleared forest floor.">
            <a:extLst>
              <a:ext uri="{FF2B5EF4-FFF2-40B4-BE49-F238E27FC236}">
                <a16:creationId xmlns:a16="http://schemas.microsoft.com/office/drawing/2014/main" id="{E392392B-C8AC-FD46-9613-6450766D24C8}"/>
              </a:ext>
            </a:extLst>
          </p:cNvPr>
          <p:cNvPicPr>
            <a:picLocks noChangeAspect="1"/>
          </p:cNvPicPr>
          <p:nvPr/>
        </p:nvPicPr>
        <p:blipFill>
          <a:blip r:embed="rId4"/>
          <a:stretch>
            <a:fillRect/>
          </a:stretch>
        </p:blipFill>
        <p:spPr>
          <a:xfrm>
            <a:off x="0" y="996043"/>
            <a:ext cx="3649436" cy="4865914"/>
          </a:xfrm>
          <a:prstGeom prst="rect">
            <a:avLst/>
          </a:prstGeom>
          <a:solidFill>
            <a:srgbClr val="FF0000"/>
          </a:solidFill>
          <a:ln w="28575">
            <a:solidFill>
              <a:schemeClr val="tx1"/>
            </a:solidFill>
          </a:ln>
        </p:spPr>
      </p:pic>
      <p:cxnSp>
        <p:nvCxnSpPr>
          <p:cNvPr id="4" name="Connector: Curved 3">
            <a:extLst>
              <a:ext uri="{FF2B5EF4-FFF2-40B4-BE49-F238E27FC236}">
                <a16:creationId xmlns:a16="http://schemas.microsoft.com/office/drawing/2014/main" id="{AFE3AE8E-A749-BE86-03FB-EA03EDEB9FDE}"/>
              </a:ext>
              <a:ext uri="{C183D7F6-B498-43B3-948B-1728B52AA6E4}">
                <adec:decorative xmlns:adec="http://schemas.microsoft.com/office/drawing/2017/decorative" val="1"/>
              </a:ext>
            </a:extLst>
          </p:cNvPr>
          <p:cNvCxnSpPr/>
          <p:nvPr/>
        </p:nvCxnSpPr>
        <p:spPr>
          <a:xfrm rot="5400000" flipH="1" flipV="1">
            <a:off x="-464046" y="4033043"/>
            <a:ext cx="793412" cy="446567"/>
          </a:xfrm>
          <a:prstGeom prst="curvedConnector3">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373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7CA3DD-103E-8D0F-030B-34070E759CA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68780" y="1497266"/>
            <a:ext cx="5151290" cy="3863468"/>
          </a:xfrm>
          <a:prstGeom prst="rect">
            <a:avLst/>
          </a:prstGeom>
          <a:ln w="38100">
            <a:solidFill>
              <a:schemeClr val="tx1"/>
            </a:solidFill>
          </a:ln>
        </p:spPr>
      </p:pic>
      <p:pic>
        <p:nvPicPr>
          <p:cNvPr id="8" name="Picture 7" descr="Raised bed crops planted in cleared forest floor.">
            <a:extLst>
              <a:ext uri="{FF2B5EF4-FFF2-40B4-BE49-F238E27FC236}">
                <a16:creationId xmlns:a16="http://schemas.microsoft.com/office/drawing/2014/main" id="{E392392B-C8AC-FD46-9613-6450766D24C8}"/>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3313" y="1060378"/>
            <a:ext cx="3552933" cy="4737244"/>
          </a:xfrm>
          <a:prstGeom prst="rect">
            <a:avLst/>
          </a:prstGeom>
          <a:solidFill>
            <a:srgbClr val="FF0000"/>
          </a:solidFill>
          <a:ln w="28575">
            <a:solidFill>
              <a:schemeClr val="tx1"/>
            </a:solidFill>
          </a:ln>
        </p:spPr>
      </p:pic>
      <p:sp>
        <p:nvSpPr>
          <p:cNvPr id="2" name="Arrow: Down 1">
            <a:extLst>
              <a:ext uri="{FF2B5EF4-FFF2-40B4-BE49-F238E27FC236}">
                <a16:creationId xmlns:a16="http://schemas.microsoft.com/office/drawing/2014/main" id="{58C9A9BB-2F40-84FA-F789-955181DF6170}"/>
              </a:ext>
              <a:ext uri="{C183D7F6-B498-43B3-948B-1728B52AA6E4}">
                <adec:decorative xmlns:adec="http://schemas.microsoft.com/office/drawing/2017/decorative" val="1"/>
              </a:ext>
            </a:extLst>
          </p:cNvPr>
          <p:cNvSpPr/>
          <p:nvPr/>
        </p:nvSpPr>
        <p:spPr>
          <a:xfrm rot="233013" flipH="1">
            <a:off x="756056" y="2124535"/>
            <a:ext cx="60470" cy="1735030"/>
          </a:xfrm>
          <a:prstGeom prst="downArrow">
            <a:avLst>
              <a:gd name="adj1" fmla="val 0"/>
              <a:gd name="adj2" fmla="val 50000"/>
            </a:avLst>
          </a:prstGeom>
          <a:solidFill>
            <a:srgbClr val="FF0000"/>
          </a:solid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Connector: Curved 3">
            <a:extLst>
              <a:ext uri="{FF2B5EF4-FFF2-40B4-BE49-F238E27FC236}">
                <a16:creationId xmlns:a16="http://schemas.microsoft.com/office/drawing/2014/main" id="{AFE3AE8E-A749-BE86-03FB-EA03EDEB9FDE}"/>
              </a:ext>
              <a:ext uri="{C183D7F6-B498-43B3-948B-1728B52AA6E4}">
                <adec:decorative xmlns:adec="http://schemas.microsoft.com/office/drawing/2017/decorative" val="1"/>
              </a:ext>
            </a:extLst>
          </p:cNvPr>
          <p:cNvCxnSpPr/>
          <p:nvPr/>
        </p:nvCxnSpPr>
        <p:spPr>
          <a:xfrm rot="5400000" flipH="1" flipV="1">
            <a:off x="-464046" y="4033043"/>
            <a:ext cx="793412" cy="446567"/>
          </a:xfrm>
          <a:prstGeom prst="curvedConnector3">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33873860-181C-14CB-F028-BD7551934BE3}"/>
                  </a:ext>
                  <a:ext uri="{C183D7F6-B498-43B3-948B-1728B52AA6E4}">
                    <adec:decorative xmlns:adec="http://schemas.microsoft.com/office/drawing/2017/decorative" val="1"/>
                  </a:ext>
                </a:extLst>
              </p14:cNvPr>
              <p14:cNvContentPartPr/>
              <p14:nvPr/>
            </p14:nvContentPartPr>
            <p14:xfrm>
              <a:off x="665434" y="3992373"/>
              <a:ext cx="1328135" cy="527905"/>
            </p14:xfrm>
          </p:contentPart>
        </mc:Choice>
        <mc:Fallback xmlns="">
          <p:pic>
            <p:nvPicPr>
              <p:cNvPr id="11" name="Ink 10">
                <a:extLst>
                  <a:ext uri="{FF2B5EF4-FFF2-40B4-BE49-F238E27FC236}">
                    <a16:creationId xmlns:a16="http://schemas.microsoft.com/office/drawing/2014/main" id="{33873860-181C-14CB-F028-BD7551934BE3}"/>
                  </a:ext>
                  <a:ext uri="{C183D7F6-B498-43B3-948B-1728B52AA6E4}">
                    <adec:decorative xmlns:adec="http://schemas.microsoft.com/office/drawing/2017/decorative" val="1"/>
                  </a:ext>
                </a:extLst>
              </p:cNvPr>
              <p:cNvPicPr/>
              <p:nvPr/>
            </p:nvPicPr>
            <p:blipFill>
              <a:blip r:embed="rId6"/>
              <a:stretch>
                <a:fillRect/>
              </a:stretch>
            </p:blipFill>
            <p:spPr>
              <a:xfrm>
                <a:off x="629441" y="3956363"/>
                <a:ext cx="1399761" cy="599565"/>
              </a:xfrm>
              <a:prstGeom prst="rect">
                <a:avLst/>
              </a:prstGeom>
            </p:spPr>
          </p:pic>
        </mc:Fallback>
      </mc:AlternateContent>
    </p:spTree>
    <p:extLst>
      <p:ext uri="{BB962C8B-B14F-4D97-AF65-F5344CB8AC3E}">
        <p14:creationId xmlns:p14="http://schemas.microsoft.com/office/powerpoint/2010/main" val="3572113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orest farming hillside farming with plants and trees.">
            <a:extLst>
              <a:ext uri="{FF2B5EF4-FFF2-40B4-BE49-F238E27FC236}">
                <a16:creationId xmlns:a16="http://schemas.microsoft.com/office/drawing/2014/main" id="{6ADDDD50-16E3-1205-2AB2-BAFD2CF27B98}"/>
              </a:ext>
            </a:extLst>
          </p:cNvPr>
          <p:cNvPicPr>
            <a:picLocks noChangeAspect="1"/>
          </p:cNvPicPr>
          <p:nvPr/>
        </p:nvPicPr>
        <p:blipFill>
          <a:blip r:embed="rId3"/>
          <a:stretch>
            <a:fillRect/>
          </a:stretch>
        </p:blipFill>
        <p:spPr>
          <a:xfrm>
            <a:off x="0" y="986566"/>
            <a:ext cx="6180643" cy="4635483"/>
          </a:xfrm>
          <a:prstGeom prst="rect">
            <a:avLst/>
          </a:prstGeom>
          <a:ln w="28575">
            <a:solidFill>
              <a:schemeClr val="tx1"/>
            </a:solidFill>
          </a:ln>
        </p:spPr>
      </p:pic>
      <p:pic>
        <p:nvPicPr>
          <p:cNvPr id="4" name="Content Placeholder 3" descr="A graphic of generic forest soil horizons.">
            <a:extLst>
              <a:ext uri="{FF2B5EF4-FFF2-40B4-BE49-F238E27FC236}">
                <a16:creationId xmlns:a16="http://schemas.microsoft.com/office/drawing/2014/main" id="{E6FA4C2B-96CC-21E6-8771-F430ECBA5BB9}"/>
              </a:ext>
            </a:extLst>
          </p:cNvPr>
          <p:cNvPicPr>
            <a:picLocks noChangeAspect="1"/>
          </p:cNvPicPr>
          <p:nvPr/>
        </p:nvPicPr>
        <p:blipFill>
          <a:blip r:embed="rId4"/>
          <a:stretch>
            <a:fillRect/>
          </a:stretch>
        </p:blipFill>
        <p:spPr>
          <a:xfrm>
            <a:off x="5577502" y="959943"/>
            <a:ext cx="3566498" cy="4911491"/>
          </a:xfrm>
          <a:prstGeom prst="rect">
            <a:avLst/>
          </a:prstGeom>
        </p:spPr>
      </p:pic>
    </p:spTree>
    <p:extLst>
      <p:ext uri="{BB962C8B-B14F-4D97-AF65-F5344CB8AC3E}">
        <p14:creationId xmlns:p14="http://schemas.microsoft.com/office/powerpoint/2010/main" val="3449644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ee sap collection bags.">
            <a:extLst>
              <a:ext uri="{FF2B5EF4-FFF2-40B4-BE49-F238E27FC236}">
                <a16:creationId xmlns:a16="http://schemas.microsoft.com/office/drawing/2014/main" id="{F9BFD203-6DFF-A103-D64D-169AAA7474B8}"/>
              </a:ext>
            </a:extLst>
          </p:cNvPr>
          <p:cNvPicPr>
            <a:picLocks noChangeAspect="1"/>
          </p:cNvPicPr>
          <p:nvPr/>
        </p:nvPicPr>
        <p:blipFill>
          <a:blip r:embed="rId3"/>
          <a:stretch>
            <a:fillRect/>
          </a:stretch>
        </p:blipFill>
        <p:spPr>
          <a:xfrm>
            <a:off x="-1524000" y="0"/>
            <a:ext cx="5747658" cy="3808178"/>
          </a:xfrm>
          <a:prstGeom prst="rect">
            <a:avLst/>
          </a:prstGeom>
          <a:ln w="28575">
            <a:solidFill>
              <a:schemeClr val="tx1"/>
            </a:solidFill>
          </a:ln>
        </p:spPr>
      </p:pic>
      <p:pic>
        <p:nvPicPr>
          <p:cNvPr id="4" name="Picture 3" descr="Ramps grown in a natural setting under an eastern hardwood forest.">
            <a:extLst>
              <a:ext uri="{FF2B5EF4-FFF2-40B4-BE49-F238E27FC236}">
                <a16:creationId xmlns:a16="http://schemas.microsoft.com/office/drawing/2014/main" id="{D8479199-68B8-894D-EBC0-73EB8C3E7CE2}"/>
              </a:ext>
            </a:extLst>
          </p:cNvPr>
          <p:cNvPicPr>
            <a:picLocks noChangeAspect="1"/>
          </p:cNvPicPr>
          <p:nvPr/>
        </p:nvPicPr>
        <p:blipFill>
          <a:blip r:embed="rId4"/>
          <a:stretch>
            <a:fillRect/>
          </a:stretch>
        </p:blipFill>
        <p:spPr>
          <a:xfrm>
            <a:off x="2297054" y="0"/>
            <a:ext cx="8370946" cy="3777382"/>
          </a:xfrm>
          <a:prstGeom prst="rect">
            <a:avLst/>
          </a:prstGeom>
          <a:ln w="28575">
            <a:solidFill>
              <a:schemeClr val="tx1"/>
            </a:solidFill>
          </a:ln>
        </p:spPr>
      </p:pic>
      <p:pic>
        <p:nvPicPr>
          <p:cNvPr id="5" name="Picture 4" descr="A person measuring woodland botanical plants with a ruler">
            <a:extLst>
              <a:ext uri="{FF2B5EF4-FFF2-40B4-BE49-F238E27FC236}">
                <a16:creationId xmlns:a16="http://schemas.microsoft.com/office/drawing/2014/main" id="{6843F263-BC29-9B76-3F3F-46AFBC57345F}"/>
              </a:ext>
            </a:extLst>
          </p:cNvPr>
          <p:cNvPicPr>
            <a:picLocks noChangeAspect="1"/>
          </p:cNvPicPr>
          <p:nvPr/>
        </p:nvPicPr>
        <p:blipFill>
          <a:blip r:embed="rId5"/>
          <a:stretch>
            <a:fillRect/>
          </a:stretch>
        </p:blipFill>
        <p:spPr>
          <a:xfrm>
            <a:off x="-1524000" y="2584924"/>
            <a:ext cx="6405606" cy="4273077"/>
          </a:xfrm>
          <a:prstGeom prst="rect">
            <a:avLst/>
          </a:prstGeom>
          <a:ln w="28575">
            <a:solidFill>
              <a:schemeClr val="tx1"/>
            </a:solidFill>
          </a:ln>
        </p:spPr>
      </p:pic>
      <p:pic>
        <p:nvPicPr>
          <p:cNvPr id="2" name="Picture 1" descr="A pink flag in the middle of a forest&#10;marking botanical  plant locations in the forest floor.">
            <a:extLst>
              <a:ext uri="{FF2B5EF4-FFF2-40B4-BE49-F238E27FC236}">
                <a16:creationId xmlns:a16="http://schemas.microsoft.com/office/drawing/2014/main" id="{84999DDE-F59F-5A6D-23E1-F5240958D036}"/>
              </a:ext>
            </a:extLst>
          </p:cNvPr>
          <p:cNvPicPr>
            <a:picLocks noChangeAspect="1"/>
          </p:cNvPicPr>
          <p:nvPr/>
        </p:nvPicPr>
        <p:blipFill>
          <a:blip r:embed="rId6"/>
          <a:stretch>
            <a:fillRect/>
          </a:stretch>
        </p:blipFill>
        <p:spPr>
          <a:xfrm>
            <a:off x="4881607" y="3037342"/>
            <a:ext cx="5727405" cy="3820659"/>
          </a:xfrm>
          <a:prstGeom prst="rect">
            <a:avLst/>
          </a:prstGeom>
          <a:ln w="38100">
            <a:solidFill>
              <a:schemeClr val="tx1"/>
            </a:solidFill>
          </a:ln>
        </p:spPr>
      </p:pic>
    </p:spTree>
    <p:extLst>
      <p:ext uri="{BB962C8B-B14F-4D97-AF65-F5344CB8AC3E}">
        <p14:creationId xmlns:p14="http://schemas.microsoft.com/office/powerpoint/2010/main" val="732056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shot of a report page for the EDIT tool">
            <a:extLst>
              <a:ext uri="{FF2B5EF4-FFF2-40B4-BE49-F238E27FC236}">
                <a16:creationId xmlns:a16="http://schemas.microsoft.com/office/drawing/2014/main" id="{688B5B1B-142B-34A3-0C4B-675965997770}"/>
              </a:ext>
            </a:extLst>
          </p:cNvPr>
          <p:cNvPicPr>
            <a:picLocks noGrp="1" noChangeAspect="1"/>
          </p:cNvPicPr>
          <p:nvPr>
            <p:ph sz="quarter" idx="13"/>
          </p:nvPr>
        </p:nvPicPr>
        <p:blipFill>
          <a:blip r:embed="rId2"/>
          <a:stretch>
            <a:fillRect/>
          </a:stretch>
        </p:blipFill>
        <p:spPr>
          <a:xfrm>
            <a:off x="34545" y="1212010"/>
            <a:ext cx="5409931" cy="4273136"/>
          </a:xfrm>
        </p:spPr>
      </p:pic>
      <p:pic>
        <p:nvPicPr>
          <p:cNvPr id="9" name="Picture 8" descr="report data from EDIT">
            <a:extLst>
              <a:ext uri="{FF2B5EF4-FFF2-40B4-BE49-F238E27FC236}">
                <a16:creationId xmlns:a16="http://schemas.microsoft.com/office/drawing/2014/main" id="{CD8A0A63-1FC1-D259-76BE-D032C3E54B94}"/>
              </a:ext>
            </a:extLst>
          </p:cNvPr>
          <p:cNvPicPr>
            <a:picLocks noChangeAspect="1"/>
          </p:cNvPicPr>
          <p:nvPr/>
        </p:nvPicPr>
        <p:blipFill>
          <a:blip r:embed="rId3"/>
          <a:stretch>
            <a:fillRect/>
          </a:stretch>
        </p:blipFill>
        <p:spPr>
          <a:xfrm>
            <a:off x="4956719" y="2840813"/>
            <a:ext cx="4187281" cy="741680"/>
          </a:xfrm>
          <a:prstGeom prst="rect">
            <a:avLst/>
          </a:prstGeom>
        </p:spPr>
      </p:pic>
      <p:pic>
        <p:nvPicPr>
          <p:cNvPr id="11" name="Picture 10" descr="Report description from EDIT">
            <a:extLst>
              <a:ext uri="{FF2B5EF4-FFF2-40B4-BE49-F238E27FC236}">
                <a16:creationId xmlns:a16="http://schemas.microsoft.com/office/drawing/2014/main" id="{8C22620A-F665-69C1-E25C-0AB70AF8ADA9}"/>
              </a:ext>
            </a:extLst>
          </p:cNvPr>
          <p:cNvPicPr>
            <a:picLocks noChangeAspect="1"/>
          </p:cNvPicPr>
          <p:nvPr/>
        </p:nvPicPr>
        <p:blipFill>
          <a:blip r:embed="rId4"/>
          <a:stretch>
            <a:fillRect/>
          </a:stretch>
        </p:blipFill>
        <p:spPr>
          <a:xfrm>
            <a:off x="4988841" y="1718926"/>
            <a:ext cx="4155160" cy="670633"/>
          </a:xfrm>
          <a:prstGeom prst="rect">
            <a:avLst/>
          </a:prstGeom>
        </p:spPr>
      </p:pic>
      <p:pic>
        <p:nvPicPr>
          <p:cNvPr id="2" name="Content Placeholder 4" descr="Screenshot of EDIT homepage">
            <a:extLst>
              <a:ext uri="{FF2B5EF4-FFF2-40B4-BE49-F238E27FC236}">
                <a16:creationId xmlns:a16="http://schemas.microsoft.com/office/drawing/2014/main" id="{4042D1F1-F7B9-6D92-F0B2-3919959EFDB2}"/>
              </a:ext>
            </a:extLst>
          </p:cNvPr>
          <p:cNvPicPr>
            <a:picLocks noChangeAspect="1"/>
          </p:cNvPicPr>
          <p:nvPr/>
        </p:nvPicPr>
        <p:blipFill>
          <a:blip r:embed="rId5"/>
          <a:srcRect t="27667" r="1" b="11878"/>
          <a:stretch/>
        </p:blipFill>
        <p:spPr>
          <a:xfrm>
            <a:off x="5292442" y="4644957"/>
            <a:ext cx="3515834" cy="1392214"/>
          </a:xfrm>
          <a:prstGeom prst="rect">
            <a:avLst/>
          </a:prstGeom>
          <a:noFill/>
        </p:spPr>
      </p:pic>
      <p:sp>
        <p:nvSpPr>
          <p:cNvPr id="3" name="Text Placeholder 1">
            <a:extLst>
              <a:ext uri="{FF2B5EF4-FFF2-40B4-BE49-F238E27FC236}">
                <a16:creationId xmlns:a16="http://schemas.microsoft.com/office/drawing/2014/main" id="{32E7D13F-3982-BC26-09F2-0AE37C9124C0}"/>
              </a:ext>
            </a:extLst>
          </p:cNvPr>
          <p:cNvSpPr txBox="1">
            <a:spLocks/>
          </p:cNvSpPr>
          <p:nvPr/>
        </p:nvSpPr>
        <p:spPr>
          <a:xfrm>
            <a:off x="5444476" y="4018362"/>
            <a:ext cx="2589165" cy="318777"/>
          </a:xfrm>
          <a:prstGeom prst="rect">
            <a:avLst/>
          </a:prstGeo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dirty="0">
                <a:hlinkClick r:id="rId6"/>
              </a:rPr>
              <a:t>https://edit.jornada.nmsu.edu/</a:t>
            </a:r>
            <a:endParaRPr lang="en-US" sz="1200" dirty="0"/>
          </a:p>
          <a:p>
            <a:endParaRPr lang="en-US" sz="1200" dirty="0"/>
          </a:p>
        </p:txBody>
      </p:sp>
    </p:spTree>
    <p:extLst>
      <p:ext uri="{BB962C8B-B14F-4D97-AF65-F5344CB8AC3E}">
        <p14:creationId xmlns:p14="http://schemas.microsoft.com/office/powerpoint/2010/main" val="10103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eciduous tree canopy and understory">
            <a:extLst>
              <a:ext uri="{FF2B5EF4-FFF2-40B4-BE49-F238E27FC236}">
                <a16:creationId xmlns:a16="http://schemas.microsoft.com/office/drawing/2014/main" id="{99411550-4477-07F8-E54B-B6884F6E58A8}"/>
              </a:ext>
            </a:extLst>
          </p:cNvPr>
          <p:cNvPicPr>
            <a:picLocks noChangeAspect="1"/>
          </p:cNvPicPr>
          <p:nvPr/>
        </p:nvPicPr>
        <p:blipFill>
          <a:blip r:embed="rId2"/>
          <a:stretch>
            <a:fillRect/>
          </a:stretch>
        </p:blipFill>
        <p:spPr>
          <a:xfrm>
            <a:off x="0" y="1898718"/>
            <a:ext cx="5125523" cy="3060564"/>
          </a:xfrm>
          <a:prstGeom prst="rect">
            <a:avLst/>
          </a:prstGeom>
        </p:spPr>
      </p:pic>
      <p:pic>
        <p:nvPicPr>
          <p:cNvPr id="5" name="Content Placeholder 4" descr="Grass species report list from EDIT ">
            <a:extLst>
              <a:ext uri="{FF2B5EF4-FFF2-40B4-BE49-F238E27FC236}">
                <a16:creationId xmlns:a16="http://schemas.microsoft.com/office/drawing/2014/main" id="{5AF125B8-BEEC-BE2A-0465-D861A63CD9B8}"/>
              </a:ext>
            </a:extLst>
          </p:cNvPr>
          <p:cNvPicPr>
            <a:picLocks noGrp="1" noChangeAspect="1"/>
          </p:cNvPicPr>
          <p:nvPr>
            <p:ph sz="quarter" idx="10"/>
          </p:nvPr>
        </p:nvPicPr>
        <p:blipFill>
          <a:blip r:embed="rId3"/>
          <a:stretch>
            <a:fillRect/>
          </a:stretch>
        </p:blipFill>
        <p:spPr>
          <a:xfrm>
            <a:off x="4023359" y="574766"/>
            <a:ext cx="5940565" cy="5762348"/>
          </a:xfrm>
          <a:prstGeom prst="rect">
            <a:avLst/>
          </a:prstGeom>
          <a:noFill/>
        </p:spPr>
      </p:pic>
    </p:spTree>
    <p:extLst>
      <p:ext uri="{BB962C8B-B14F-4D97-AF65-F5344CB8AC3E}">
        <p14:creationId xmlns:p14="http://schemas.microsoft.com/office/powerpoint/2010/main" val="902560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D770F-D6C5-FFCA-BB19-5D63150069C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4411720-6410-A72B-C9A9-955CE8C095A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1898718"/>
            <a:ext cx="5125523" cy="3060564"/>
          </a:xfrm>
          <a:prstGeom prst="rect">
            <a:avLst/>
          </a:prstGeom>
        </p:spPr>
      </p:pic>
      <p:pic>
        <p:nvPicPr>
          <p:cNvPr id="5" name="Content Placeholder 4">
            <a:extLst>
              <a:ext uri="{FF2B5EF4-FFF2-40B4-BE49-F238E27FC236}">
                <a16:creationId xmlns:a16="http://schemas.microsoft.com/office/drawing/2014/main" id="{7175F2DD-E9F7-E45A-297F-0FB309C7398C}"/>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3203435" y="464030"/>
            <a:ext cx="5940565" cy="5762348"/>
          </a:xfrm>
          <a:prstGeom prst="rect">
            <a:avLst/>
          </a:prstGeom>
          <a:noFill/>
        </p:spPr>
      </p:pic>
      <p:sp>
        <p:nvSpPr>
          <p:cNvPr id="2" name="Oval 1">
            <a:extLst>
              <a:ext uri="{FF2B5EF4-FFF2-40B4-BE49-F238E27FC236}">
                <a16:creationId xmlns:a16="http://schemas.microsoft.com/office/drawing/2014/main" id="{25141F39-D66A-46ED-94A5-8FFB5A649A8B}"/>
              </a:ext>
              <a:ext uri="{C183D7F6-B498-43B3-948B-1728B52AA6E4}">
                <adec:decorative xmlns:adec="http://schemas.microsoft.com/office/drawing/2017/decorative" val="1"/>
              </a:ext>
            </a:extLst>
          </p:cNvPr>
          <p:cNvSpPr/>
          <p:nvPr/>
        </p:nvSpPr>
        <p:spPr>
          <a:xfrm>
            <a:off x="3203435" y="3657600"/>
            <a:ext cx="1110342" cy="41801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5B1EAF5-5D3A-5774-5AF9-1B3D6C58C706}"/>
              </a:ext>
              <a:ext uri="{C183D7F6-B498-43B3-948B-1728B52AA6E4}">
                <adec:decorative xmlns:adec="http://schemas.microsoft.com/office/drawing/2017/decorative" val="1"/>
              </a:ext>
            </a:extLst>
          </p:cNvPr>
          <p:cNvSpPr/>
          <p:nvPr/>
        </p:nvSpPr>
        <p:spPr>
          <a:xfrm>
            <a:off x="3004457" y="5068015"/>
            <a:ext cx="1802675" cy="62241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DCF5DF7-CD60-55F2-E74E-8B590D38153B}"/>
              </a:ext>
              <a:ext uri="{C183D7F6-B498-43B3-948B-1728B52AA6E4}">
                <adec:decorative xmlns:adec="http://schemas.microsoft.com/office/drawing/2017/decorative" val="1"/>
              </a:ext>
            </a:extLst>
          </p:cNvPr>
          <p:cNvSpPr/>
          <p:nvPr/>
        </p:nvSpPr>
        <p:spPr>
          <a:xfrm>
            <a:off x="3203435" y="5945230"/>
            <a:ext cx="1110342" cy="41801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1988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328138-6875-D7E6-0661-66B78DB7A220}"/>
              </a:ext>
            </a:extLst>
          </p:cNvPr>
          <p:cNvSpPr>
            <a:spLocks noGrp="1"/>
          </p:cNvSpPr>
          <p:nvPr>
            <p:ph type="body" sz="quarter" idx="11"/>
          </p:nvPr>
        </p:nvSpPr>
        <p:spPr>
          <a:xfrm>
            <a:off x="410908" y="458359"/>
            <a:ext cx="8733092" cy="531082"/>
          </a:xfrm>
          <a:prstGeom prst="rect">
            <a:avLst/>
          </a:prstGeom>
        </p:spPr>
        <p:txBody>
          <a:bodyPr/>
          <a:lstStyle/>
          <a:p>
            <a:r>
              <a:rPr lang="en-US" sz="3200" u="sng" dirty="0"/>
              <a:t>Agroforestry</a:t>
            </a:r>
            <a:r>
              <a:rPr lang="en-US" sz="5400" u="sng" dirty="0"/>
              <a:t> </a:t>
            </a:r>
            <a:r>
              <a:rPr lang="en-US" sz="3200" u="sng" dirty="0"/>
              <a:t>Is…</a:t>
            </a:r>
          </a:p>
          <a:p>
            <a:endParaRPr lang="en-US" dirty="0"/>
          </a:p>
        </p:txBody>
      </p:sp>
      <p:sp>
        <p:nvSpPr>
          <p:cNvPr id="4" name="Content Placeholder 3">
            <a:extLst>
              <a:ext uri="{FF2B5EF4-FFF2-40B4-BE49-F238E27FC236}">
                <a16:creationId xmlns:a16="http://schemas.microsoft.com/office/drawing/2014/main" id="{672231E1-3953-5DD3-B221-61B16BCFAD57}"/>
              </a:ext>
            </a:extLst>
          </p:cNvPr>
          <p:cNvSpPr>
            <a:spLocks noGrp="1"/>
          </p:cNvSpPr>
          <p:nvPr>
            <p:ph sz="quarter" idx="13"/>
          </p:nvPr>
        </p:nvSpPr>
        <p:spPr>
          <a:xfrm>
            <a:off x="300446" y="1771765"/>
            <a:ext cx="4807131" cy="4507992"/>
          </a:xfrm>
        </p:spPr>
        <p:txBody>
          <a:bodyPr/>
          <a:lstStyle/>
          <a:p>
            <a:r>
              <a:rPr lang="en-US" sz="2400" dirty="0"/>
              <a:t>The </a:t>
            </a:r>
            <a:r>
              <a:rPr lang="en-US" sz="2400" u="sng" dirty="0"/>
              <a:t>intentional integration </a:t>
            </a:r>
            <a:r>
              <a:rPr lang="en-US" sz="2400" dirty="0"/>
              <a:t>of trees or shrubs with crop or animal production to create environmental, economic, and social benefits </a:t>
            </a:r>
            <a:r>
              <a:rPr lang="en-US" sz="2400" i="1" dirty="0"/>
              <a:t>(USDA Agroforestry Strategic Framework, Fiscal Years 2019-2024). </a:t>
            </a:r>
          </a:p>
          <a:p>
            <a:endParaRPr lang="en-US" sz="2400" b="1" i="1" dirty="0"/>
          </a:p>
        </p:txBody>
      </p:sp>
      <p:pic>
        <p:nvPicPr>
          <p:cNvPr id="8" name="Picture 7">
            <a:extLst>
              <a:ext uri="{FF2B5EF4-FFF2-40B4-BE49-F238E27FC236}">
                <a16:creationId xmlns:a16="http://schemas.microsoft.com/office/drawing/2014/main" id="{64321468-146E-E740-50A2-84C080CB8F6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07577" y="876368"/>
            <a:ext cx="3932834" cy="5105264"/>
          </a:xfrm>
          <a:prstGeom prst="rect">
            <a:avLst/>
          </a:prstGeom>
        </p:spPr>
      </p:pic>
    </p:spTree>
    <p:extLst>
      <p:ext uri="{BB962C8B-B14F-4D97-AF65-F5344CB8AC3E}">
        <p14:creationId xmlns:p14="http://schemas.microsoft.com/office/powerpoint/2010/main" val="44093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erial view of an oak forest">
            <a:extLst>
              <a:ext uri="{FF2B5EF4-FFF2-40B4-BE49-F238E27FC236}">
                <a16:creationId xmlns:a16="http://schemas.microsoft.com/office/drawing/2014/main" id="{DDDD4AB3-3439-D9AE-0973-8736FF9DD514}"/>
              </a:ext>
            </a:extLst>
          </p:cNvPr>
          <p:cNvPicPr>
            <a:picLocks noChangeAspect="1"/>
          </p:cNvPicPr>
          <p:nvPr/>
        </p:nvPicPr>
        <p:blipFill>
          <a:blip r:embed="rId2"/>
          <a:stretch>
            <a:fillRect/>
          </a:stretch>
        </p:blipFill>
        <p:spPr>
          <a:xfrm>
            <a:off x="0" y="387827"/>
            <a:ext cx="5519594" cy="4409803"/>
          </a:xfrm>
          <a:prstGeom prst="rect">
            <a:avLst/>
          </a:prstGeom>
        </p:spPr>
      </p:pic>
      <p:pic>
        <p:nvPicPr>
          <p:cNvPr id="8" name="Picture 7" descr="ground view of an oak forest">
            <a:extLst>
              <a:ext uri="{FF2B5EF4-FFF2-40B4-BE49-F238E27FC236}">
                <a16:creationId xmlns:a16="http://schemas.microsoft.com/office/drawing/2014/main" id="{F11A4D6E-52AD-F111-695D-D5C6393B7758}"/>
              </a:ext>
            </a:extLst>
          </p:cNvPr>
          <p:cNvPicPr>
            <a:picLocks noChangeAspect="1"/>
          </p:cNvPicPr>
          <p:nvPr/>
        </p:nvPicPr>
        <p:blipFill>
          <a:blip r:embed="rId3"/>
          <a:stretch>
            <a:fillRect/>
          </a:stretch>
        </p:blipFill>
        <p:spPr>
          <a:xfrm>
            <a:off x="147584" y="3372934"/>
            <a:ext cx="3900715" cy="2925537"/>
          </a:xfrm>
          <a:prstGeom prst="rect">
            <a:avLst/>
          </a:prstGeom>
        </p:spPr>
      </p:pic>
      <p:pic>
        <p:nvPicPr>
          <p:cNvPr id="5" name="Content Placeholder 4" descr="EDIT community report for oak forest species">
            <a:extLst>
              <a:ext uri="{FF2B5EF4-FFF2-40B4-BE49-F238E27FC236}">
                <a16:creationId xmlns:a16="http://schemas.microsoft.com/office/drawing/2014/main" id="{4824B5A9-05C8-A49B-B989-E02E04B41B0B}"/>
              </a:ext>
            </a:extLst>
          </p:cNvPr>
          <p:cNvPicPr>
            <a:picLocks noGrp="1" noChangeAspect="1"/>
          </p:cNvPicPr>
          <p:nvPr>
            <p:ph sz="quarter" idx="13"/>
          </p:nvPr>
        </p:nvPicPr>
        <p:blipFill>
          <a:blip r:embed="rId4"/>
          <a:stretch>
            <a:fillRect/>
          </a:stretch>
        </p:blipFill>
        <p:spPr>
          <a:xfrm>
            <a:off x="4676503" y="1871798"/>
            <a:ext cx="4228675" cy="3762104"/>
          </a:xfrm>
        </p:spPr>
      </p:pic>
    </p:spTree>
    <p:extLst>
      <p:ext uri="{BB962C8B-B14F-4D97-AF65-F5344CB8AC3E}">
        <p14:creationId xmlns:p14="http://schemas.microsoft.com/office/powerpoint/2010/main" val="23004835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lack and white images of early windbreak plantings.">
            <a:extLst>
              <a:ext uri="{FF2B5EF4-FFF2-40B4-BE49-F238E27FC236}">
                <a16:creationId xmlns:a16="http://schemas.microsoft.com/office/drawing/2014/main" id="{F5C11ECB-95E2-04A9-E14E-D0A141E2A153}"/>
              </a:ext>
            </a:extLst>
          </p:cNvPr>
          <p:cNvPicPr>
            <a:picLocks noChangeAspect="1"/>
          </p:cNvPicPr>
          <p:nvPr/>
        </p:nvPicPr>
        <p:blipFill>
          <a:blip r:embed="rId2"/>
          <a:stretch>
            <a:fillRect/>
          </a:stretch>
        </p:blipFill>
        <p:spPr>
          <a:xfrm>
            <a:off x="-88304" y="1771127"/>
            <a:ext cx="5247097" cy="4564739"/>
          </a:xfrm>
          <a:prstGeom prst="rect">
            <a:avLst/>
          </a:prstGeom>
        </p:spPr>
      </p:pic>
      <p:sp>
        <p:nvSpPr>
          <p:cNvPr id="5" name="Text Placeholder 4">
            <a:extLst>
              <a:ext uri="{FF2B5EF4-FFF2-40B4-BE49-F238E27FC236}">
                <a16:creationId xmlns:a16="http://schemas.microsoft.com/office/drawing/2014/main" id="{12F14CC4-6951-D46C-33B7-B2FDDA064A2B}"/>
              </a:ext>
            </a:extLst>
          </p:cNvPr>
          <p:cNvSpPr>
            <a:spLocks noGrp="1"/>
          </p:cNvSpPr>
          <p:nvPr>
            <p:ph type="title"/>
          </p:nvPr>
        </p:nvSpPr>
        <p:spPr>
          <a:xfrm>
            <a:off x="281537" y="858231"/>
            <a:ext cx="11649205" cy="6290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90000"/>
              </a:lnSpc>
              <a:spcBef>
                <a:spcPts val="1000"/>
              </a:spcBef>
              <a:defRPr/>
            </a:pPr>
            <a:r>
              <a:rPr lang="en-US" dirty="0">
                <a:ea typeface="Open Sans" panose="020B0606030504020204" pitchFamily="34" charset="0"/>
                <a:cs typeface="Open Sans" panose="020B0606030504020204" pitchFamily="34" charset="0"/>
              </a:rPr>
              <a:t>joe.alley@usda.gov</a:t>
            </a:r>
          </a:p>
        </p:txBody>
      </p:sp>
      <p:pic>
        <p:nvPicPr>
          <p:cNvPr id="3" name="Picture 2" descr="Black and white images of early windbreak plantings.">
            <a:extLst>
              <a:ext uri="{FF2B5EF4-FFF2-40B4-BE49-F238E27FC236}">
                <a16:creationId xmlns:a16="http://schemas.microsoft.com/office/drawing/2014/main" id="{CFB530C2-B3F0-625E-B736-8F7D403009D5}"/>
              </a:ext>
            </a:extLst>
          </p:cNvPr>
          <p:cNvPicPr>
            <a:picLocks noChangeAspect="1"/>
          </p:cNvPicPr>
          <p:nvPr/>
        </p:nvPicPr>
        <p:blipFill>
          <a:blip r:embed="rId3"/>
          <a:stretch>
            <a:fillRect/>
          </a:stretch>
        </p:blipFill>
        <p:spPr>
          <a:xfrm>
            <a:off x="3268692" y="1771125"/>
            <a:ext cx="5923947" cy="4564739"/>
          </a:xfrm>
          <a:prstGeom prst="rect">
            <a:avLst/>
          </a:prstGeom>
        </p:spPr>
      </p:pic>
    </p:spTree>
    <p:extLst>
      <p:ext uri="{BB962C8B-B14F-4D97-AF65-F5344CB8AC3E}">
        <p14:creationId xmlns:p14="http://schemas.microsoft.com/office/powerpoint/2010/main" val="11048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5774" y="737138"/>
            <a:ext cx="11690424"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90000"/>
              </a:lnSpc>
              <a:spcBef>
                <a:spcPts val="100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56904" y="5663532"/>
            <a:ext cx="7318311" cy="369332"/>
          </a:xfrm>
          <a:prstGeom prst="rect">
            <a:avLst/>
          </a:prstGeom>
          <a:noFill/>
        </p:spPr>
        <p:txBody>
          <a:bodyPr wrap="square" rtlCol="0">
            <a:spAutoFit/>
          </a:bodyPr>
          <a:lstStyle/>
          <a:p>
            <a:r>
              <a:rPr lang="en-US"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45774" y="1709531"/>
            <a:ext cx="9236765" cy="3697356"/>
          </a:xfrm>
        </p:spPr>
        <p:txBody>
          <a:bodyPr lIns="91440" tIns="45720" rIns="91440" bIns="45720" anchor="t"/>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hlinkClick r:id="rId2">
                  <a:extLst>
                    <a:ext uri="{A12FA001-AC4F-418D-AE19-62706E023703}">
                      <ahyp:hlinkClr xmlns:ahyp="http://schemas.microsoft.com/office/drawing/2018/hyperlinkcolor" val="tx"/>
                    </a:ext>
                  </a:extLst>
                </a:hlinkClick>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328138-6875-D7E6-0661-66B78DB7A220}"/>
              </a:ext>
            </a:extLst>
          </p:cNvPr>
          <p:cNvSpPr>
            <a:spLocks noGrp="1"/>
          </p:cNvSpPr>
          <p:nvPr>
            <p:ph type="body" sz="quarter" idx="11"/>
          </p:nvPr>
        </p:nvSpPr>
        <p:spPr>
          <a:xfrm>
            <a:off x="313509" y="769924"/>
            <a:ext cx="5032214" cy="531082"/>
          </a:xfrm>
          <a:prstGeom prst="rect">
            <a:avLst/>
          </a:prstGeom>
        </p:spPr>
        <p:txBody>
          <a:bodyPr/>
          <a:lstStyle/>
          <a:p>
            <a:r>
              <a:rPr lang="en-US" sz="3200" dirty="0"/>
              <a:t>Agroforestry and Context</a:t>
            </a:r>
          </a:p>
          <a:p>
            <a:endParaRPr lang="en-US" dirty="0"/>
          </a:p>
        </p:txBody>
      </p:sp>
      <p:sp>
        <p:nvSpPr>
          <p:cNvPr id="4" name="Content Placeholder 3">
            <a:extLst>
              <a:ext uri="{FF2B5EF4-FFF2-40B4-BE49-F238E27FC236}">
                <a16:creationId xmlns:a16="http://schemas.microsoft.com/office/drawing/2014/main" id="{672231E1-3953-5DD3-B221-61B16BCFAD57}"/>
              </a:ext>
            </a:extLst>
          </p:cNvPr>
          <p:cNvSpPr>
            <a:spLocks noGrp="1"/>
          </p:cNvSpPr>
          <p:nvPr>
            <p:ph sz="quarter" idx="13"/>
          </p:nvPr>
        </p:nvSpPr>
        <p:spPr>
          <a:xfrm>
            <a:off x="100183" y="2230464"/>
            <a:ext cx="3277054" cy="2757462"/>
          </a:xfrm>
        </p:spPr>
        <p:txBody>
          <a:bodyPr/>
          <a:lstStyle/>
          <a:p>
            <a:r>
              <a:rPr lang="en-US" sz="2400" i="1" dirty="0"/>
              <a:t>Understand</a:t>
            </a:r>
            <a:r>
              <a:rPr lang="en-US" sz="2400" dirty="0"/>
              <a:t> Agroforestry within a broader sense.</a:t>
            </a:r>
          </a:p>
          <a:p>
            <a:r>
              <a:rPr lang="en-US" sz="2400" i="1" dirty="0"/>
              <a:t>Plan</a:t>
            </a:r>
            <a:r>
              <a:rPr lang="en-US" sz="2400" dirty="0"/>
              <a:t> Agroforestry within the context of NRCS Practices and Program Policies</a:t>
            </a:r>
          </a:p>
        </p:txBody>
      </p:sp>
      <p:sp>
        <p:nvSpPr>
          <p:cNvPr id="5" name="Oval 4"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41BD3F61-4985-5AF3-9611-D86B5D31B4DB}"/>
              </a:ext>
            </a:extLst>
          </p:cNvPr>
          <p:cNvSpPr/>
          <p:nvPr/>
        </p:nvSpPr>
        <p:spPr>
          <a:xfrm>
            <a:off x="3482089" y="520228"/>
            <a:ext cx="5617652" cy="5847385"/>
          </a:xfrm>
          <a:prstGeom prst="ellipse">
            <a:avLst/>
          </a:prstGeom>
          <a:solidFill>
            <a:schemeClr val="bg1">
              <a:lumMod val="85000"/>
            </a:schemeClr>
          </a:solid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4F5744CA-495B-CFA3-9A09-A92B1EB0E1EA}"/>
              </a:ext>
            </a:extLst>
          </p:cNvPr>
          <p:cNvPicPr>
            <a:picLocks noChangeAspect="1"/>
          </p:cNvPicPr>
          <p:nvPr/>
        </p:nvPicPr>
        <p:blipFill>
          <a:blip r:embed="rId3"/>
          <a:stretch>
            <a:fillRect/>
          </a:stretch>
        </p:blipFill>
        <p:spPr>
          <a:xfrm>
            <a:off x="3649077" y="1625181"/>
            <a:ext cx="5240960" cy="4766344"/>
          </a:xfrm>
          <a:prstGeom prst="rect">
            <a:avLst/>
          </a:prstGeom>
        </p:spPr>
      </p:pic>
      <p:pic>
        <p:nvPicPr>
          <p:cNvPr id="15" name="Picture 14"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BDCA95BD-E463-30F8-D590-DAFBD0D0DAB0}"/>
              </a:ext>
            </a:extLst>
          </p:cNvPr>
          <p:cNvPicPr>
            <a:picLocks noChangeAspect="1"/>
          </p:cNvPicPr>
          <p:nvPr/>
        </p:nvPicPr>
        <p:blipFill>
          <a:blip r:embed="rId3"/>
          <a:stretch>
            <a:fillRect/>
          </a:stretch>
        </p:blipFill>
        <p:spPr>
          <a:xfrm>
            <a:off x="4201985" y="2884430"/>
            <a:ext cx="3881816" cy="3507095"/>
          </a:xfrm>
          <a:prstGeom prst="rect">
            <a:avLst/>
          </a:prstGeom>
        </p:spPr>
      </p:pic>
      <p:pic>
        <p:nvPicPr>
          <p:cNvPr id="16" name="Picture 15"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6DBD524D-BCFC-3E7E-15F0-936B28D8384C}"/>
              </a:ext>
            </a:extLst>
          </p:cNvPr>
          <p:cNvPicPr>
            <a:picLocks noChangeAspect="1"/>
          </p:cNvPicPr>
          <p:nvPr/>
        </p:nvPicPr>
        <p:blipFill>
          <a:blip r:embed="rId3"/>
          <a:stretch>
            <a:fillRect/>
          </a:stretch>
        </p:blipFill>
        <p:spPr>
          <a:xfrm>
            <a:off x="5204505" y="4357693"/>
            <a:ext cx="2130104" cy="1980079"/>
          </a:xfrm>
          <a:prstGeom prst="rect">
            <a:avLst/>
          </a:prstGeom>
        </p:spPr>
      </p:pic>
      <p:sp>
        <p:nvSpPr>
          <p:cNvPr id="17" name="TextBox 16"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A651C1D4-6DFA-1E62-FA7C-C4836E3C6275}"/>
              </a:ext>
            </a:extLst>
          </p:cNvPr>
          <p:cNvSpPr txBox="1"/>
          <p:nvPr/>
        </p:nvSpPr>
        <p:spPr>
          <a:xfrm>
            <a:off x="4870759" y="1053909"/>
            <a:ext cx="3706737" cy="738664"/>
          </a:xfrm>
          <a:prstGeom prst="rect">
            <a:avLst/>
          </a:prstGeom>
          <a:noFill/>
        </p:spPr>
        <p:txBody>
          <a:bodyPr wrap="square" rtlCol="0">
            <a:spAutoFit/>
          </a:bodyPr>
          <a:lstStyle/>
          <a:p>
            <a:r>
              <a:rPr lang="en-US" sz="1400" b="1" dirty="0"/>
              <a:t>Agroforestry as Defined by Academia, Tribes, Partners, and NGOs.</a:t>
            </a:r>
          </a:p>
        </p:txBody>
      </p:sp>
      <p:sp>
        <p:nvSpPr>
          <p:cNvPr id="18" name="TextBox 17"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931D8C2C-20CF-ABD9-81CE-99FF56E89C14}"/>
              </a:ext>
            </a:extLst>
          </p:cNvPr>
          <p:cNvSpPr txBox="1"/>
          <p:nvPr/>
        </p:nvSpPr>
        <p:spPr>
          <a:xfrm>
            <a:off x="4676175" y="2238975"/>
            <a:ext cx="3407626" cy="523220"/>
          </a:xfrm>
          <a:prstGeom prst="rect">
            <a:avLst/>
          </a:prstGeom>
          <a:noFill/>
        </p:spPr>
        <p:txBody>
          <a:bodyPr wrap="square" rtlCol="0">
            <a:spAutoFit/>
          </a:bodyPr>
          <a:lstStyle/>
          <a:p>
            <a:r>
              <a:rPr lang="en-US" sz="1400" b="1" u="sng" dirty="0"/>
              <a:t>National</a:t>
            </a:r>
            <a:r>
              <a:rPr lang="en-US" sz="1400" b="1" dirty="0"/>
              <a:t> NRCS Agroforestry Conservation Practice Standards</a:t>
            </a:r>
          </a:p>
        </p:txBody>
      </p:sp>
      <p:sp>
        <p:nvSpPr>
          <p:cNvPr id="19" name="TextBox 18"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AC38787C-854D-50D8-9649-37403F17640A}"/>
              </a:ext>
            </a:extLst>
          </p:cNvPr>
          <p:cNvSpPr txBox="1"/>
          <p:nvPr/>
        </p:nvSpPr>
        <p:spPr>
          <a:xfrm>
            <a:off x="5067125" y="3481571"/>
            <a:ext cx="3121528" cy="738664"/>
          </a:xfrm>
          <a:prstGeom prst="rect">
            <a:avLst/>
          </a:prstGeom>
          <a:noFill/>
        </p:spPr>
        <p:txBody>
          <a:bodyPr wrap="square" rtlCol="0">
            <a:spAutoFit/>
          </a:bodyPr>
          <a:lstStyle/>
          <a:p>
            <a:r>
              <a:rPr lang="en-US" sz="1400" b="1" u="sng" dirty="0"/>
              <a:t>State</a:t>
            </a:r>
            <a:r>
              <a:rPr lang="en-US" sz="1400" b="1" dirty="0"/>
              <a:t> NRCS Agroforestry Conservation Practice Standards</a:t>
            </a:r>
          </a:p>
        </p:txBody>
      </p:sp>
      <p:sp>
        <p:nvSpPr>
          <p:cNvPr id="20" name="TextBox 19" descr="An image of 4 nested circles.  The largest circle is labeled  &quot;Agroforestry and Silvopasture as Defined by Academia, Partners, etc.&quot;  The next largest circle is labeled &quot;National NRCS Silvopasture Conservation Practice Standard:.  The next largest circle is labeled &quot;State NRCS Silvopasture Conservation Practice Standard&quot;.  The last and smallest circle is labeled &quot;NRCS Program Policy Related to Silvopasture&quot;.    This image demonstrates a transition from a broader perspectives to more narrowly defined aspects of agroforestry within NRCS technical and programmatic policies.">
            <a:extLst>
              <a:ext uri="{FF2B5EF4-FFF2-40B4-BE49-F238E27FC236}">
                <a16:creationId xmlns:a16="http://schemas.microsoft.com/office/drawing/2014/main" id="{52B6A442-7507-4954-08FB-409019CD8953}"/>
              </a:ext>
            </a:extLst>
          </p:cNvPr>
          <p:cNvSpPr txBox="1"/>
          <p:nvPr/>
        </p:nvSpPr>
        <p:spPr>
          <a:xfrm>
            <a:off x="5494314" y="4987926"/>
            <a:ext cx="2079677" cy="954107"/>
          </a:xfrm>
          <a:prstGeom prst="rect">
            <a:avLst/>
          </a:prstGeom>
          <a:noFill/>
        </p:spPr>
        <p:txBody>
          <a:bodyPr wrap="square" rtlCol="0">
            <a:spAutoFit/>
          </a:bodyPr>
          <a:lstStyle/>
          <a:p>
            <a:r>
              <a:rPr lang="en-US" sz="1400" b="1" dirty="0"/>
              <a:t>NRCS Program Policy Related to Agroforestry Practices</a:t>
            </a:r>
          </a:p>
        </p:txBody>
      </p:sp>
    </p:spTree>
    <p:extLst>
      <p:ext uri="{BB962C8B-B14F-4D97-AF65-F5344CB8AC3E}">
        <p14:creationId xmlns:p14="http://schemas.microsoft.com/office/powerpoint/2010/main" val="345236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5966DB-709A-AA9B-4E8C-739B1812948E}"/>
              </a:ext>
            </a:extLst>
          </p:cNvPr>
          <p:cNvSpPr>
            <a:spLocks noGrp="1"/>
          </p:cNvSpPr>
          <p:nvPr>
            <p:ph type="title"/>
          </p:nvPr>
        </p:nvSpPr>
        <p:spPr>
          <a:xfrm>
            <a:off x="179397" y="722376"/>
            <a:ext cx="11384280" cy="629051"/>
          </a:xfrm>
        </p:spPr>
        <p:txBody>
          <a:bodyPr>
            <a:normAutofit/>
          </a:bodyPr>
          <a:lstStyle/>
          <a:p>
            <a:pPr>
              <a:lnSpc>
                <a:spcPct val="90000"/>
              </a:lnSpc>
            </a:pPr>
            <a:r>
              <a:rPr lang="en-US" sz="3200" dirty="0"/>
              <a:t>Agroforestry – </a:t>
            </a:r>
            <a:r>
              <a:rPr lang="en-US" sz="3200" i="1" u="sng" dirty="0"/>
              <a:t>Working Trees for People</a:t>
            </a:r>
          </a:p>
        </p:txBody>
      </p:sp>
      <p:graphicFrame>
        <p:nvGraphicFramePr>
          <p:cNvPr id="10" name="Content Placeholder 3" descr="Stylized images demonstrating agroforestry direct benefits for people:  enhanced production, cultural and societal support, and food security.">
            <a:extLst>
              <a:ext uri="{FF2B5EF4-FFF2-40B4-BE49-F238E27FC236}">
                <a16:creationId xmlns:a16="http://schemas.microsoft.com/office/drawing/2014/main" id="{CF96C862-4B6E-CA23-4AE4-9B5C7A0EC907}"/>
              </a:ext>
            </a:extLst>
          </p:cNvPr>
          <p:cNvGraphicFramePr>
            <a:graphicFrameLocks noGrp="1"/>
          </p:cNvGraphicFramePr>
          <p:nvPr>
            <p:ph sz="quarter" idx="10"/>
            <p:extLst>
              <p:ext uri="{D42A27DB-BD31-4B8C-83A1-F6EECF244321}">
                <p14:modId xmlns:p14="http://schemas.microsoft.com/office/powerpoint/2010/main" val="2329355627"/>
              </p:ext>
            </p:extLst>
          </p:nvPr>
        </p:nvGraphicFramePr>
        <p:xfrm>
          <a:off x="176348" y="1619794"/>
          <a:ext cx="8791303" cy="4515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1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FCED9F-F593-A9A8-0236-ABC6606A82A6}"/>
              </a:ext>
            </a:extLst>
          </p:cNvPr>
          <p:cNvSpPr>
            <a:spLocks noGrp="1"/>
          </p:cNvSpPr>
          <p:nvPr>
            <p:ph type="body" sz="quarter" idx="11"/>
          </p:nvPr>
        </p:nvSpPr>
        <p:spPr>
          <a:xfrm>
            <a:off x="-4049" y="614731"/>
            <a:ext cx="9148049" cy="531082"/>
          </a:xfrm>
        </p:spPr>
        <p:txBody>
          <a:bodyPr/>
          <a:lstStyle/>
          <a:p>
            <a:r>
              <a:rPr lang="en-US" sz="3200" dirty="0"/>
              <a:t>Agroforestry Practices</a:t>
            </a:r>
          </a:p>
        </p:txBody>
      </p:sp>
      <p:sp>
        <p:nvSpPr>
          <p:cNvPr id="4" name="Content Placeholder 3">
            <a:extLst>
              <a:ext uri="{FF2B5EF4-FFF2-40B4-BE49-F238E27FC236}">
                <a16:creationId xmlns:a16="http://schemas.microsoft.com/office/drawing/2014/main" id="{1D7035AD-0104-1C68-D46B-A511C0B16764}"/>
              </a:ext>
            </a:extLst>
          </p:cNvPr>
          <p:cNvSpPr>
            <a:spLocks noGrp="1"/>
          </p:cNvSpPr>
          <p:nvPr>
            <p:ph sz="quarter" idx="13"/>
          </p:nvPr>
        </p:nvSpPr>
        <p:spPr>
          <a:xfrm>
            <a:off x="67147" y="2169132"/>
            <a:ext cx="6223364" cy="4507992"/>
          </a:xfrm>
        </p:spPr>
        <p:txBody>
          <a:bodyPr/>
          <a:lstStyle/>
          <a:p>
            <a:r>
              <a:rPr lang="en-US" sz="2400" dirty="0"/>
              <a:t>311 – Alley Cropping</a:t>
            </a:r>
          </a:p>
          <a:p>
            <a:r>
              <a:rPr lang="en-US" b="1" dirty="0"/>
              <a:t>379 – Forest Farming</a:t>
            </a:r>
          </a:p>
          <a:p>
            <a:r>
              <a:rPr lang="en-US" sz="2400" dirty="0"/>
              <a:t>380 – Windbreak/Shelterbelt Establishment and Renovation</a:t>
            </a:r>
          </a:p>
          <a:p>
            <a:r>
              <a:rPr lang="en-US" sz="2400" dirty="0"/>
              <a:t>381 – Silvopasture</a:t>
            </a:r>
          </a:p>
          <a:p>
            <a:r>
              <a:rPr lang="en-US" sz="2400" dirty="0"/>
              <a:t>391 – Riparian Forest Buffers</a:t>
            </a:r>
          </a:p>
          <a:p>
            <a:endParaRPr lang="en-US" b="1" dirty="0"/>
          </a:p>
          <a:p>
            <a:pPr marL="0" indent="0">
              <a:buNone/>
            </a:pPr>
            <a:endParaRPr lang="en-US" sz="2400" dirty="0"/>
          </a:p>
        </p:txBody>
      </p:sp>
      <p:pic>
        <p:nvPicPr>
          <p:cNvPr id="5" name="Picture 6">
            <a:extLst>
              <a:ext uri="{FF2B5EF4-FFF2-40B4-BE49-F238E27FC236}">
                <a16:creationId xmlns:a16="http://schemas.microsoft.com/office/drawing/2014/main" id="{F623B8E8-47F8-F61E-FC4C-154A9A790B62}"/>
              </a:ext>
              <a:ext uri="{C183D7F6-B498-43B3-948B-1728B52AA6E4}">
                <adec:decorative xmlns:adec="http://schemas.microsoft.com/office/drawing/2017/decorative" val="1"/>
              </a:ext>
            </a:extLst>
          </p:cNvPr>
          <p:cNvPicPr>
            <a:picLocks noChangeAspect="1" noChangeArrowheads="1"/>
          </p:cNvPicPr>
          <p:nvPr/>
        </p:nvPicPr>
        <p:blipFill>
          <a:blip r:embed="rId3" cstate="screen"/>
          <a:srcRect/>
          <a:stretch>
            <a:fillRect/>
          </a:stretch>
        </p:blipFill>
        <p:spPr bwMode="auto">
          <a:xfrm>
            <a:off x="7204323" y="548773"/>
            <a:ext cx="1722700" cy="2505744"/>
          </a:xfrm>
          <a:prstGeom prst="roundRect">
            <a:avLst/>
          </a:prstGeom>
          <a:ln>
            <a:noFill/>
          </a:ln>
          <a:effectLst>
            <a:outerShdw blurRad="292100" dist="139700" dir="2700000" algn="tl" rotWithShape="0">
              <a:srgbClr val="333333">
                <a:alpha val="65000"/>
              </a:srgbClr>
            </a:outerShdw>
          </a:effectLst>
        </p:spPr>
      </p:pic>
      <p:pic>
        <p:nvPicPr>
          <p:cNvPr id="6" name="Picture 2">
            <a:extLst>
              <a:ext uri="{FF2B5EF4-FFF2-40B4-BE49-F238E27FC236}">
                <a16:creationId xmlns:a16="http://schemas.microsoft.com/office/drawing/2014/main" id="{ED5A908B-CF70-2D32-447C-86048E416C4F}"/>
              </a:ext>
              <a:ext uri="{C183D7F6-B498-43B3-948B-1728B52AA6E4}">
                <adec:decorative xmlns:adec="http://schemas.microsoft.com/office/drawing/2017/decorative" val="1"/>
              </a:ext>
            </a:extLst>
          </p:cNvPr>
          <p:cNvPicPr>
            <a:picLocks noChangeAspect="1" noChangeArrowheads="1"/>
          </p:cNvPicPr>
          <p:nvPr/>
        </p:nvPicPr>
        <p:blipFill>
          <a:blip r:embed="rId4" cstate="screen"/>
          <a:srcRect/>
          <a:stretch>
            <a:fillRect/>
          </a:stretch>
        </p:blipFill>
        <p:spPr bwMode="auto">
          <a:xfrm>
            <a:off x="6121901" y="2169132"/>
            <a:ext cx="2590800" cy="1321703"/>
          </a:xfrm>
          <a:prstGeom prst="round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EF3B8964-7B53-1261-BD65-1DC1A13FC76F}"/>
              </a:ext>
              <a:ext uri="{C183D7F6-B498-43B3-948B-1728B52AA6E4}">
                <adec:decorative xmlns:adec="http://schemas.microsoft.com/office/drawing/2017/decorative" val="1"/>
              </a:ext>
            </a:extLst>
          </p:cNvPr>
          <p:cNvPicPr>
            <a:picLocks noChangeAspect="1"/>
          </p:cNvPicPr>
          <p:nvPr/>
        </p:nvPicPr>
        <p:blipFill>
          <a:blip r:embed="rId5" cstate="print"/>
          <a:stretch>
            <a:fillRect/>
          </a:stretch>
        </p:blipFill>
        <p:spPr>
          <a:xfrm>
            <a:off x="6831722" y="3429000"/>
            <a:ext cx="2095301" cy="1421622"/>
          </a:xfrm>
          <a:prstGeom prst="round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B7B8E03D-DB52-D31B-22DB-46966B728376}"/>
              </a:ext>
              <a:ext uri="{C183D7F6-B498-43B3-948B-1728B52AA6E4}">
                <adec:decorative xmlns:adec="http://schemas.microsoft.com/office/drawing/2017/decorative" val="1"/>
              </a:ext>
            </a:extLst>
          </p:cNvPr>
          <p:cNvPicPr>
            <a:picLocks noChangeAspect="1"/>
          </p:cNvPicPr>
          <p:nvPr/>
        </p:nvPicPr>
        <p:blipFill>
          <a:blip r:embed="rId6" cstate="print"/>
          <a:stretch>
            <a:fillRect/>
          </a:stretch>
        </p:blipFill>
        <p:spPr>
          <a:xfrm>
            <a:off x="6121901" y="4719269"/>
            <a:ext cx="2275840" cy="1524000"/>
          </a:xfrm>
          <a:prstGeom prst="roundRect">
            <a:avLst/>
          </a:prstGeom>
          <a:ln>
            <a:noFill/>
          </a:ln>
          <a:effectLst>
            <a:outerShdw blurRad="292100" dist="139700" dir="2700000" algn="tl" rotWithShape="0">
              <a:srgbClr val="333333">
                <a:alpha val="65000"/>
              </a:srgbClr>
            </a:outerShdw>
          </a:effectLst>
        </p:spPr>
      </p:pic>
      <p:pic>
        <p:nvPicPr>
          <p:cNvPr id="9" name="Picture 1">
            <a:extLst>
              <a:ext uri="{FF2B5EF4-FFF2-40B4-BE49-F238E27FC236}">
                <a16:creationId xmlns:a16="http://schemas.microsoft.com/office/drawing/2014/main" id="{EEB456B8-90EA-8CA0-CB66-C734F3D5904C}"/>
              </a:ext>
              <a:ext uri="{C183D7F6-B498-43B3-948B-1728B52AA6E4}">
                <adec:decorative xmlns:adec="http://schemas.microsoft.com/office/drawing/2017/decorative" val="1"/>
              </a:ext>
            </a:extLst>
          </p:cNvPr>
          <p:cNvPicPr>
            <a:picLocks noChangeAspect="1" noChangeArrowheads="1"/>
          </p:cNvPicPr>
          <p:nvPr/>
        </p:nvPicPr>
        <p:blipFill>
          <a:blip r:embed="rId7" cstate="screen"/>
          <a:srcRect/>
          <a:stretch>
            <a:fillRect/>
          </a:stretch>
        </p:blipFill>
        <p:spPr bwMode="auto">
          <a:xfrm>
            <a:off x="5421446" y="3133018"/>
            <a:ext cx="1416756" cy="2013586"/>
          </a:xfrm>
          <a:prstGeom prst="round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2654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D9E1E7-645E-BEC6-4537-ED21DD8B7FBA}"/>
              </a:ext>
            </a:extLst>
          </p:cNvPr>
          <p:cNvSpPr>
            <a:spLocks noGrp="1"/>
          </p:cNvSpPr>
          <p:nvPr>
            <p:ph type="body" sz="quarter" idx="11"/>
          </p:nvPr>
        </p:nvSpPr>
        <p:spPr>
          <a:xfrm>
            <a:off x="0" y="454104"/>
            <a:ext cx="9144000" cy="531082"/>
          </a:xfrm>
        </p:spPr>
        <p:txBody>
          <a:bodyPr>
            <a:noAutofit/>
          </a:bodyPr>
          <a:lstStyle/>
          <a:p>
            <a:pPr>
              <a:lnSpc>
                <a:spcPct val="90000"/>
              </a:lnSpc>
            </a:pPr>
            <a:r>
              <a:rPr lang="en-US" sz="3200" dirty="0"/>
              <a:t>Other Practices Used to Implement Agroforestry</a:t>
            </a:r>
          </a:p>
        </p:txBody>
      </p:sp>
      <p:graphicFrame>
        <p:nvGraphicFramePr>
          <p:cNvPr id="7" name="Content Placeholder 4" descr="List of NRCS conservation practices that can be used to implement agroforestry.">
            <a:extLst>
              <a:ext uri="{FF2B5EF4-FFF2-40B4-BE49-F238E27FC236}">
                <a16:creationId xmlns:a16="http://schemas.microsoft.com/office/drawing/2014/main" id="{E8D3B2ED-5506-1DF4-2D5D-5CF070401D26}"/>
              </a:ext>
            </a:extLst>
          </p:cNvPr>
          <p:cNvGraphicFramePr>
            <a:graphicFrameLocks noGrp="1"/>
          </p:cNvGraphicFramePr>
          <p:nvPr>
            <p:ph sz="quarter" idx="13"/>
            <p:extLst>
              <p:ext uri="{D42A27DB-BD31-4B8C-83A1-F6EECF244321}">
                <p14:modId xmlns:p14="http://schemas.microsoft.com/office/powerpoint/2010/main" val="3413047705"/>
              </p:ext>
            </p:extLst>
          </p:nvPr>
        </p:nvGraphicFramePr>
        <p:xfrm>
          <a:off x="522514" y="1907176"/>
          <a:ext cx="7309104" cy="4218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4879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Multi-story food forest with tropical plants.">
            <a:extLst>
              <a:ext uri="{FF2B5EF4-FFF2-40B4-BE49-F238E27FC236}">
                <a16:creationId xmlns:a16="http://schemas.microsoft.com/office/drawing/2014/main" id="{C722892A-01C1-F2B7-DDF6-EF9F393BBDAB}"/>
              </a:ext>
            </a:extLst>
          </p:cNvPr>
          <p:cNvPicPr>
            <a:picLocks noGrp="1" noChangeAspect="1"/>
          </p:cNvPicPr>
          <p:nvPr>
            <p:ph type="pic" sz="quarter" idx="12"/>
          </p:nvPr>
        </p:nvPicPr>
        <p:blipFill>
          <a:blip r:embed="rId2"/>
          <a:srcRect l="2193" r="2193"/>
          <a:stretch>
            <a:fillRect/>
          </a:stretch>
        </p:blipFill>
        <p:spPr>
          <a:prstGeom prst="rect">
            <a:avLst/>
          </a:prstGeom>
        </p:spPr>
      </p:pic>
      <p:sp>
        <p:nvSpPr>
          <p:cNvPr id="7" name="Content Placeholder 6">
            <a:extLst>
              <a:ext uri="{FF2B5EF4-FFF2-40B4-BE49-F238E27FC236}">
                <a16:creationId xmlns:a16="http://schemas.microsoft.com/office/drawing/2014/main" id="{CA306B34-B4E5-D91C-B1A8-F1904D6CEE84}"/>
              </a:ext>
            </a:extLst>
          </p:cNvPr>
          <p:cNvSpPr>
            <a:spLocks noGrp="1"/>
          </p:cNvSpPr>
          <p:nvPr>
            <p:ph sz="quarter" idx="14"/>
          </p:nvPr>
        </p:nvSpPr>
        <p:spPr/>
        <p:txBody>
          <a:bodyPr/>
          <a:lstStyle/>
          <a:p>
            <a:r>
              <a:rPr lang="en-US" sz="6000" dirty="0"/>
              <a:t>Forest Farming</a:t>
            </a:r>
          </a:p>
        </p:txBody>
      </p:sp>
      <p:pic>
        <p:nvPicPr>
          <p:cNvPr id="10" name="Picture Placeholder 9" descr="A forest garden plot with planted crops surrounded by trees.">
            <a:extLst>
              <a:ext uri="{FF2B5EF4-FFF2-40B4-BE49-F238E27FC236}">
                <a16:creationId xmlns:a16="http://schemas.microsoft.com/office/drawing/2014/main" id="{31B70CE3-BD58-1C67-940D-9CDAFB30B12B}"/>
              </a:ext>
            </a:extLst>
          </p:cNvPr>
          <p:cNvPicPr>
            <a:picLocks noGrp="1" noChangeAspect="1"/>
          </p:cNvPicPr>
          <p:nvPr>
            <p:ph type="pic" sz="quarter" idx="11"/>
          </p:nvPr>
        </p:nvPicPr>
        <p:blipFill>
          <a:blip r:embed="rId3"/>
          <a:srcRect l="2709" r="2709"/>
          <a:stretch>
            <a:fillRect/>
          </a:stretch>
        </p:blipFill>
        <p:spPr/>
      </p:pic>
      <p:pic>
        <p:nvPicPr>
          <p:cNvPr id="13" name="Picture Placeholder 12" descr="A pile of blackberries and raspberries&#10;">
            <a:extLst>
              <a:ext uri="{FF2B5EF4-FFF2-40B4-BE49-F238E27FC236}">
                <a16:creationId xmlns:a16="http://schemas.microsoft.com/office/drawing/2014/main" id="{461DB015-E301-00C3-307C-A0E3BAF6CDBA}"/>
              </a:ext>
            </a:extLst>
          </p:cNvPr>
          <p:cNvPicPr>
            <a:picLocks noGrp="1" noChangeAspect="1"/>
          </p:cNvPicPr>
          <p:nvPr>
            <p:ph type="pic" sz="quarter" idx="13"/>
          </p:nvPr>
        </p:nvPicPr>
        <p:blipFill>
          <a:blip r:embed="rId4"/>
          <a:srcRect t="22097" b="22097"/>
          <a:stretch>
            <a:fillRect/>
          </a:stretch>
        </p:blipFill>
        <p:spPr/>
      </p:pic>
    </p:spTree>
    <p:extLst>
      <p:ext uri="{BB962C8B-B14F-4D97-AF65-F5344CB8AC3E}">
        <p14:creationId xmlns:p14="http://schemas.microsoft.com/office/powerpoint/2010/main" val="1778324991"/>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7_Forestland Soil Health" id="{F5F892D6-9CCA-46F2-A4DE-9E17D98DBBB4}" vid="{631EB7E1-E9B1-47AC-B5A4-793AFA821138}"/>
    </a:ext>
  </a:extLst>
</a:theme>
</file>

<file path=ppt/theme/theme2.xml><?xml version="1.0" encoding="utf-8"?>
<a:theme xmlns:a="http://schemas.openxmlformats.org/drawingml/2006/main" name="3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7_Forestland Soil Health" id="{F5F892D6-9CCA-46F2-A4DE-9E17D98DBBB4}" vid="{C2B2CC33-7C68-4F55-9E13-62BBB89F6B6F}"/>
    </a:ext>
  </a:extLst>
</a:theme>
</file>

<file path=ppt/theme/theme3.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7_Forestland Soil Health" id="{F5F892D6-9CCA-46F2-A4DE-9E17D98DBBB4}" vid="{E2BA91BB-2AE4-4C5A-B3E1-25C82EFB899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2BB4849F-DAF5-4B9F-8832-EDFDF23EF5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5787A5-96AB-4A15-B7EB-76A978E87EE1}">
  <ds:schemaRefs>
    <ds:schemaRef ds:uri="http://schemas.microsoft.com/office/2006/metadata/properties"/>
    <ds:schemaRef ds:uri="http://www.w3.org/XML/1998/namespace"/>
    <ds:schemaRef ds:uri="http://purl.org/dc/dcmitype/"/>
    <ds:schemaRef ds:uri="http://purl.org/dc/terms/"/>
    <ds:schemaRef ds:uri="http://schemas.microsoft.com/office/infopath/2007/PartnerControls"/>
    <ds:schemaRef ds:uri="http://schemas.microsoft.com/office/2006/documentManagement/types"/>
    <ds:schemaRef ds:uri="73fb875a-8af9-4255-b008-0995492d31cd"/>
    <ds:schemaRef ds:uri="http://schemas.openxmlformats.org/package/2006/metadata/core-properties"/>
    <ds:schemaRef ds:uri="1fa27c74-dbb6-4e30-b933-9d82255035f8"/>
    <ds:schemaRef ds:uri="190132a1-b740-41e9-a9d3-aef04dc8f2ab"/>
    <ds:schemaRef ds:uri="http://purl.org/dc/elements/1.1/"/>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emplate>TEMPLATE_MODULE 7_Forestland Soil Health</Template>
  <TotalTime>304</TotalTime>
  <Words>4334</Words>
  <Application>Microsoft Office PowerPoint</Application>
  <PresentationFormat>On-screen Show (4:3)</PresentationFormat>
  <Paragraphs>311</Paragraphs>
  <Slides>42</Slides>
  <Notes>34</Notes>
  <HiddenSlides>0</HiddenSlides>
  <MMClips>0</MMClips>
  <ScaleCrop>false</ScaleCrop>
  <HeadingPairs>
    <vt:vector size="4" baseType="variant">
      <vt:variant>
        <vt:lpstr>Theme</vt:lpstr>
      </vt:variant>
      <vt:variant>
        <vt:i4>3</vt:i4>
      </vt:variant>
      <vt:variant>
        <vt:lpstr>Slide Titles</vt:lpstr>
      </vt:variant>
      <vt:variant>
        <vt:i4>42</vt:i4>
      </vt:variant>
    </vt:vector>
  </HeadingPairs>
  <TitlesOfParts>
    <vt:vector size="45" baseType="lpstr">
      <vt:lpstr>1_Title Page</vt:lpstr>
      <vt:lpstr>3_Title Page</vt:lpstr>
      <vt:lpstr>2_Title Page</vt:lpstr>
      <vt:lpstr>PowerPoint Presentation</vt:lpstr>
      <vt:lpstr>PowerPoint Presentation</vt:lpstr>
      <vt:lpstr>PowerPoint Presentation</vt:lpstr>
      <vt:lpstr>PowerPoint Presentation</vt:lpstr>
      <vt:lpstr>PowerPoint Presentation</vt:lpstr>
      <vt:lpstr>Agroforestry – Working Trees for People</vt:lpstr>
      <vt:lpstr>PowerPoint Presentation</vt:lpstr>
      <vt:lpstr>PowerPoint Presentation</vt:lpstr>
      <vt:lpstr>PowerPoint Presentation</vt:lpstr>
      <vt:lpstr>PowerPoint Presentation</vt:lpstr>
      <vt:lpstr>PowerPoint Presentation</vt:lpstr>
      <vt:lpstr>Forest Farming – Historic Examples</vt:lpstr>
      <vt:lpstr>Forest Farming – Hawai’i Precolonial Contact </vt:lpstr>
      <vt:lpstr>PowerPoint Presentation</vt:lpstr>
      <vt:lpstr>Forest Farming in the Pacific Northwest</vt:lpstr>
      <vt:lpstr>Traditional cultural practices in California</vt:lpstr>
      <vt:lpstr>PowerPoint Presentation</vt:lpstr>
      <vt:lpstr>Connecting Historic Cultural Burning and Eastern Forest Structure and Composition</vt:lpstr>
      <vt:lpstr>Connecting Historic Cultural Burning and Eastern Forest Structure and Composition</vt:lpstr>
      <vt:lpstr>PowerPoint Presentation</vt:lpstr>
      <vt:lpstr>Wild Stewarding and Wild Simulated</vt:lpstr>
      <vt:lpstr>Woods Grown</vt:lpstr>
      <vt:lpstr>PowerPoint Presentation</vt:lpstr>
      <vt:lpstr>Forest Farming – Sap Collection</vt:lpstr>
      <vt:lpstr>PowerPoint Presentation</vt:lpstr>
      <vt:lpstr>Forest Soil Health</vt:lpstr>
      <vt:lpstr>Forest Soil Health</vt:lpstr>
      <vt:lpstr>Forest Farming – Purposes (379 CPS)</vt:lpstr>
      <vt:lpstr>Forest Farming – Soil Health</vt:lpstr>
      <vt:lpstr>Forest Soil Health</vt:lpstr>
      <vt:lpstr>Forest Soil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joe.alley@usda.gov</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Before using this template, download and install the Montserrat font: </dc:title>
  <dc:creator>Metz, Loretta - FPAC-NRCS, AZ</dc:creator>
  <cp:lastModifiedBy>Sirovatka, Nick - FPAC-NRCS, OR</cp:lastModifiedBy>
  <cp:revision>262</cp:revision>
  <dcterms:created xsi:type="dcterms:W3CDTF">2024-08-30T20:12:49Z</dcterms:created>
  <dcterms:modified xsi:type="dcterms:W3CDTF">2026-01-12T20:31:42Z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180400.000000000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